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339" r:id="rId4"/>
    <p:sldId id="350" r:id="rId5"/>
    <p:sldId id="345" r:id="rId6"/>
    <p:sldId id="346" r:id="rId7"/>
    <p:sldId id="347" r:id="rId8"/>
    <p:sldId id="348" r:id="rId9"/>
    <p:sldId id="349" r:id="rId10"/>
    <p:sldId id="314" r:id="rId11"/>
    <p:sldId id="317" r:id="rId12"/>
    <p:sldId id="319" r:id="rId13"/>
    <p:sldId id="351" r:id="rId14"/>
    <p:sldId id="305" r:id="rId15"/>
    <p:sldId id="321" r:id="rId16"/>
    <p:sldId id="322" r:id="rId17"/>
    <p:sldId id="323" r:id="rId18"/>
    <p:sldId id="324" r:id="rId19"/>
    <p:sldId id="328" r:id="rId20"/>
    <p:sldId id="337" r:id="rId21"/>
    <p:sldId id="304" r:id="rId22"/>
    <p:sldId id="303" r:id="rId23"/>
    <p:sldId id="332" r:id="rId24"/>
    <p:sldId id="326" r:id="rId25"/>
    <p:sldId id="327" r:id="rId26"/>
    <p:sldId id="307" r:id="rId27"/>
    <p:sldId id="306" r:id="rId28"/>
    <p:sldId id="311" r:id="rId29"/>
    <p:sldId id="330" r:id="rId30"/>
    <p:sldId id="331" r:id="rId31"/>
    <p:sldId id="333" r:id="rId32"/>
    <p:sldId id="310" r:id="rId33"/>
    <p:sldId id="334" r:id="rId34"/>
    <p:sldId id="262" r:id="rId35"/>
    <p:sldId id="341" r:id="rId36"/>
    <p:sldId id="343" r:id="rId37"/>
    <p:sldId id="342" r:id="rId38"/>
    <p:sldId id="352" r:id="rId39"/>
    <p:sldId id="353" r:id="rId40"/>
    <p:sldId id="354" r:id="rId41"/>
    <p:sldId id="355" r:id="rId42"/>
    <p:sldId id="344" r:id="rId43"/>
    <p:sldId id="356" r:id="rId44"/>
    <p:sldId id="275" r:id="rId45"/>
    <p:sldId id="302"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51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1218863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61513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485853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1374025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2419549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2359185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1885734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775535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310204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1524484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F423BD-1052-4B94-A11D-937199961125}" type="datetimeFigureOut">
              <a:rPr lang="en-US" smtClean="0"/>
              <a:pPr/>
              <a:t>12/26/2013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DAF2E-B2D5-44BE-BF7A-B2FE60F2E72B}" type="slidenum">
              <a:rPr lang="en-US" smtClean="0"/>
              <a:pPr/>
              <a:t>‹#›</a:t>
            </a:fld>
            <a:endParaRPr lang="en-US"/>
          </a:p>
        </p:txBody>
      </p:sp>
    </p:spTree>
    <p:extLst>
      <p:ext uri="{BB962C8B-B14F-4D97-AF65-F5344CB8AC3E}">
        <p14:creationId xmlns:p14="http://schemas.microsoft.com/office/powerpoint/2010/main" val="2135370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F423BD-1052-4B94-A11D-937199961125}" type="datetimeFigureOut">
              <a:rPr lang="en-US" smtClean="0"/>
              <a:pPr/>
              <a:t>12/26/2013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7DAF2E-B2D5-44BE-BF7A-B2FE60F2E72B}" type="slidenum">
              <a:rPr lang="en-US" smtClean="0"/>
              <a:pPr/>
              <a:t>‹#›</a:t>
            </a:fld>
            <a:endParaRPr lang="en-US"/>
          </a:p>
        </p:txBody>
      </p:sp>
    </p:spTree>
    <p:extLst>
      <p:ext uri="{BB962C8B-B14F-4D97-AF65-F5344CB8AC3E}">
        <p14:creationId xmlns:p14="http://schemas.microsoft.com/office/powerpoint/2010/main" val="200256334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477000"/>
            <a:ext cx="9144000"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rgbClr val="002060"/>
                </a:solidFill>
                <a:effectLst>
                  <a:outerShdw blurRad="38100" dist="38100" dir="2700000" algn="tl">
                    <a:srgbClr val="000000">
                      <a:alpha val="43137"/>
                    </a:srgbClr>
                  </a:outerShdw>
                </a:effectLst>
                <a:latin typeface="Tw Cen MT" pitchFamily="34" charset="0"/>
              </a:rPr>
              <a:t>SOFT Student Handouts,</a:t>
            </a:r>
          </a:p>
          <a:p>
            <a:r>
              <a:rPr lang="en-US" sz="1400" dirty="0">
                <a:solidFill>
                  <a:srgbClr val="002060"/>
                </a:solidFill>
                <a:effectLst>
                  <a:outerShdw blurRad="38100" dist="38100" dir="2700000" algn="tl">
                    <a:srgbClr val="000000">
                      <a:alpha val="43137"/>
                    </a:srgbClr>
                  </a:outerShdw>
                </a:effectLst>
                <a:latin typeface="Tw Cen MT" pitchFamily="34" charset="0"/>
              </a:rPr>
              <a:t>By, Sunil </a:t>
            </a:r>
            <a:r>
              <a:rPr lang="en-US" sz="1400" dirty="0" err="1">
                <a:solidFill>
                  <a:srgbClr val="002060"/>
                </a:solidFill>
                <a:effectLst>
                  <a:outerShdw blurRad="38100" dist="38100" dir="2700000" algn="tl">
                    <a:srgbClr val="000000">
                      <a:alpha val="43137"/>
                    </a:srgbClr>
                  </a:outerShdw>
                </a:effectLst>
                <a:latin typeface="Tw Cen MT" pitchFamily="34" charset="0"/>
              </a:rPr>
              <a:t>Talekar</a:t>
            </a:r>
            <a:r>
              <a:rPr lang="en-US" sz="1400" dirty="0">
                <a:solidFill>
                  <a:srgbClr val="002060"/>
                </a:solidFill>
                <a:effectLst>
                  <a:outerShdw blurRad="38100" dist="38100" dir="2700000" algn="tl">
                    <a:srgbClr val="000000">
                      <a:alpha val="43137"/>
                    </a:srgbClr>
                  </a:outerShdw>
                </a:effectLst>
                <a:latin typeface="Tw Cen MT" pitchFamily="34" charset="0"/>
              </a:rPr>
              <a:t>, Sr. Faculty, SOFT-Pune</a:t>
            </a:r>
          </a:p>
        </p:txBody>
      </p:sp>
      <p:sp>
        <p:nvSpPr>
          <p:cNvPr id="3" name="Rectangle 2"/>
          <p:cNvSpPr/>
          <p:nvPr/>
        </p:nvSpPr>
        <p:spPr>
          <a:xfrm>
            <a:off x="0" y="0"/>
            <a:ext cx="9144000" cy="121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smtClean="0">
                <a:solidFill>
                  <a:srgbClr val="002060"/>
                </a:solidFill>
                <a:effectLst>
                  <a:outerShdw blurRad="38100" dist="38100" dir="2700000" algn="tl">
                    <a:srgbClr val="000000">
                      <a:alpha val="43137"/>
                    </a:srgbClr>
                  </a:outerShdw>
                </a:effectLst>
              </a:rPr>
              <a:t>THREADS</a:t>
            </a:r>
            <a:endParaRPr lang="en-US" sz="6600" dirty="0">
              <a:solidFill>
                <a:srgbClr val="002060"/>
              </a:solidFill>
              <a:effectLst>
                <a:outerShdw blurRad="38100" dist="38100" dir="2700000" algn="tl">
                  <a:srgbClr val="000000">
                    <a:alpha val="43137"/>
                  </a:srgbClr>
                </a:outerShdw>
              </a:effectLst>
            </a:endParaRPr>
          </a:p>
        </p:txBody>
      </p:sp>
      <p:sp>
        <p:nvSpPr>
          <p:cNvPr id="4" name="Rectangle 3"/>
          <p:cNvSpPr/>
          <p:nvPr/>
        </p:nvSpPr>
        <p:spPr>
          <a:xfrm>
            <a:off x="0" y="6287869"/>
            <a:ext cx="4572000" cy="369332"/>
          </a:xfrm>
          <a:prstGeom prst="rect">
            <a:avLst/>
          </a:prstGeom>
        </p:spPr>
        <p:txBody>
          <a:bodyPr>
            <a:spAutoFit/>
          </a:bodyPr>
          <a:lstStyle/>
          <a:p>
            <a:pPr algn="ctr"/>
            <a:r>
              <a:rPr lang="en-US" dirty="0" smtClean="0">
                <a:solidFill>
                  <a:srgbClr val="002060"/>
                </a:solidFill>
                <a:latin typeface="Tw Cen MT" pitchFamily="34" charset="0"/>
              </a:rPr>
              <a:t> </a:t>
            </a:r>
            <a:endParaRPr lang="en-US" sz="1600" dirty="0">
              <a:solidFill>
                <a:srgbClr val="002060"/>
              </a:solidFill>
              <a:latin typeface="Tw Cen MT" pitchFamily="34" charset="0"/>
            </a:endParaRPr>
          </a:p>
        </p:txBody>
      </p:sp>
      <p:sp>
        <p:nvSpPr>
          <p:cNvPr id="6" name="Rectangle 5"/>
          <p:cNvSpPr/>
          <p:nvPr/>
        </p:nvSpPr>
        <p:spPr>
          <a:xfrm>
            <a:off x="-9099" y="1295399"/>
            <a:ext cx="2295099" cy="49644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6848901" y="1295398"/>
            <a:ext cx="2295099" cy="49644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solidFill>
                <a:srgbClr val="002060"/>
              </a:solidFill>
              <a:effectLst>
                <a:outerShdw blurRad="38100" dist="38100" dir="2700000" algn="tl">
                  <a:srgbClr val="000000">
                    <a:alpha val="43137"/>
                  </a:srgbClr>
                </a:outerShdw>
              </a:effectLst>
            </a:endParaRPr>
          </a:p>
        </p:txBody>
      </p:sp>
      <p:pic>
        <p:nvPicPr>
          <p:cNvPr id="1028" name="Picture 4" descr="http://www.coatsindustrial.com/en/images/Sewing%20Threads%20-%20Local%20Colour%20Office_tcm35-178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077" y="1295398"/>
            <a:ext cx="7446723" cy="4964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00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THREADS</a:t>
            </a:r>
          </a:p>
        </p:txBody>
      </p:sp>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800" dirty="0" smtClean="0">
                <a:solidFill>
                  <a:srgbClr val="002060"/>
                </a:solidFill>
                <a:effectLst>
                  <a:outerShdw blurRad="38100" dist="38100" dir="2700000" algn="tl">
                    <a:srgbClr val="000000">
                      <a:alpha val="43137"/>
                    </a:srgbClr>
                  </a:outerShdw>
                </a:effectLst>
              </a:rPr>
              <a:t>Sewing </a:t>
            </a:r>
            <a:r>
              <a:rPr lang="en-IN" sz="2800" dirty="0">
                <a:solidFill>
                  <a:srgbClr val="002060"/>
                </a:solidFill>
                <a:effectLst>
                  <a:outerShdw blurRad="38100" dist="38100" dir="2700000" algn="tl">
                    <a:srgbClr val="000000">
                      <a:alpha val="43137"/>
                    </a:srgbClr>
                  </a:outerShdw>
                </a:effectLst>
              </a:rPr>
              <a:t>threads are special kinds of yarns that are engineered and designed to pass through a sewing machine rapidly. They form efficient stitches without breaking or becoming distorted during the useful life of the product. The basic function of a thread is to deliver aesthetics and performance in stitches and seams</a:t>
            </a:r>
            <a:r>
              <a:rPr lang="en-IN" sz="2800" dirty="0" smtClean="0">
                <a:solidFill>
                  <a:srgbClr val="002060"/>
                </a:solidFill>
                <a:effectLst>
                  <a:outerShdw blurRad="38100" dist="38100" dir="2700000" algn="tl">
                    <a:srgbClr val="000000">
                      <a:alpha val="43137"/>
                    </a:srgbClr>
                  </a:outerShdw>
                </a:effectLst>
              </a:rPr>
              <a:t>.</a:t>
            </a:r>
          </a:p>
          <a:p>
            <a:r>
              <a:rPr lang="en-IN" sz="1200" dirty="0" smtClean="0">
                <a:solidFill>
                  <a:srgbClr val="002060"/>
                </a:solidFill>
                <a:effectLst>
                  <a:outerShdw blurRad="38100" dist="38100" dir="2700000" algn="tl">
                    <a:srgbClr val="000000">
                      <a:alpha val="43137"/>
                    </a:srgbClr>
                  </a:outerShdw>
                </a:effectLst>
              </a:rPr>
              <a:t> </a:t>
            </a:r>
            <a:endParaRPr lang="en-US" sz="1200" dirty="0">
              <a:solidFill>
                <a:srgbClr val="002060"/>
              </a:solidFill>
              <a:effectLst>
                <a:outerShdw blurRad="38100" dist="38100" dir="2700000" algn="tl">
                  <a:srgbClr val="000000">
                    <a:alpha val="43137"/>
                  </a:srgbClr>
                </a:outerShdw>
              </a:effectLst>
            </a:endParaRPr>
          </a:p>
          <a:p>
            <a:r>
              <a:rPr lang="en-IN" sz="2800" dirty="0">
                <a:solidFill>
                  <a:srgbClr val="002060"/>
                </a:solidFill>
                <a:effectLst>
                  <a:outerShdw blurRad="38100" dist="38100" dir="2700000" algn="tl">
                    <a:srgbClr val="000000">
                      <a:alpha val="43137"/>
                    </a:srgbClr>
                  </a:outerShdw>
                </a:effectLst>
              </a:rPr>
              <a:t>Sewing thread is a flexible, small diameter yarn or strand usually treated with a surface coating, lubricant or both, intended to be used to stitch one or more pieces of material or an object to a material. </a:t>
            </a:r>
            <a:endParaRPr lang="en-US" sz="28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What is a sewing thread? </a:t>
            </a:r>
            <a:endParaRPr lang="en-US" sz="36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335025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USE OF THREADS</a:t>
            </a:r>
            <a:endParaRPr lang="en-US" sz="5400" dirty="0">
              <a:solidFill>
                <a:srgbClr val="002060"/>
              </a:solidFill>
              <a:effectLst>
                <a:outerShdw blurRad="38100" dist="38100" dir="2700000" algn="tl">
                  <a:srgbClr val="000000">
                    <a:alpha val="43137"/>
                  </a:srgbClr>
                </a:outerShdw>
              </a:effectLst>
            </a:endParaRPr>
          </a:p>
        </p:txBody>
      </p:sp>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IN APPAREL INDUSTRY.</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IN  LEATHER INDUSTRY.</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IN TEA INDUSTRY.</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FOR FIREMAN</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DEFENSE AND POLICE</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HOT METAL INDUSTRY.</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IN HOSPITAL FOR SURGERY</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IN ARM FORCE</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RAINWEAR</a:t>
            </a:r>
          </a:p>
          <a:p>
            <a:pPr marL="457200" indent="-457200">
              <a:buFont typeface="Arial" charset="0"/>
              <a:buChar char="•"/>
            </a:pPr>
            <a:r>
              <a:rPr lang="en-IN" sz="3200" dirty="0" smtClean="0">
                <a:solidFill>
                  <a:srgbClr val="002060"/>
                </a:solidFill>
                <a:effectLst>
                  <a:outerShdw blurRad="38100" dist="38100" dir="2700000" algn="tl">
                    <a:srgbClr val="000000">
                      <a:alpha val="43137"/>
                    </a:srgbClr>
                  </a:outerShdw>
                </a:effectLst>
              </a:rPr>
              <a:t>UPHOLSTERED FURNITURE</a:t>
            </a:r>
            <a:endParaRPr lang="en-US" sz="3200" dirty="0" smtClean="0">
              <a:solidFill>
                <a:srgbClr val="002060"/>
              </a:solidFill>
              <a:effectLst>
                <a:outerShdw blurRad="38100" dist="38100" dir="2700000" algn="tl">
                  <a:srgbClr val="000000">
                    <a:alpha val="43137"/>
                  </a:srgbClr>
                </a:outerShdw>
              </a:effectLst>
            </a:endParaRPr>
          </a:p>
          <a:p>
            <a:pPr marL="457200" indent="-457200">
              <a:buFont typeface="Arial" charset="0"/>
              <a:buChar char="•"/>
            </a:pPr>
            <a:endParaRPr lang="en-US" sz="3200" dirty="0" smtClean="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smtClean="0">
                <a:solidFill>
                  <a:srgbClr val="002060"/>
                </a:solidFill>
                <a:effectLst>
                  <a:outerShdw blurRad="38100" dist="38100" dir="2700000" algn="tl">
                    <a:srgbClr val="000000">
                      <a:alpha val="43137"/>
                    </a:srgbClr>
                  </a:outerShdw>
                </a:effectLst>
              </a:rPr>
              <a:t>Use of thread.</a:t>
            </a:r>
            <a:endParaRPr lang="en-US" sz="36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24018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USE OF THREADS</a:t>
            </a:r>
            <a:endParaRPr lang="en-US" sz="5400" dirty="0">
              <a:solidFill>
                <a:srgbClr val="002060"/>
              </a:solidFill>
              <a:effectLst>
                <a:outerShdw blurRad="38100" dist="38100" dir="2700000" algn="tl">
                  <a:srgbClr val="000000">
                    <a:alpha val="43137"/>
                  </a:srgbClr>
                </a:outerShdw>
              </a:effectLst>
            </a:endParaRPr>
          </a:p>
        </p:txBody>
      </p:sp>
      <p:sp>
        <p:nvSpPr>
          <p:cNvPr id="3" name="Rectangle 2"/>
          <p:cNvSpPr/>
          <p:nvPr/>
        </p:nvSpPr>
        <p:spPr>
          <a:xfrm>
            <a:off x="6934200" y="1794390"/>
            <a:ext cx="2209800" cy="506361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endParaRPr lang="en-US" sz="2800" dirty="0" smtClean="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smtClean="0">
                <a:solidFill>
                  <a:srgbClr val="002060"/>
                </a:solidFill>
                <a:effectLst>
                  <a:outerShdw blurRad="38100" dist="38100" dir="2700000" algn="tl">
                    <a:srgbClr val="000000">
                      <a:alpha val="43137"/>
                    </a:srgbClr>
                  </a:outerShdw>
                </a:effectLst>
              </a:rPr>
              <a:t>Upholstered furniture</a:t>
            </a:r>
            <a:endParaRPr lang="en-US" sz="3600" dirty="0">
              <a:solidFill>
                <a:srgbClr val="002060"/>
              </a:solidFill>
              <a:effectLst>
                <a:outerShdw blurRad="38100" dist="38100" dir="2700000" algn="tl">
                  <a:srgbClr val="000000">
                    <a:alpha val="43137"/>
                  </a:srgbClr>
                </a:outerShdw>
              </a:effectLst>
            </a:endParaRPr>
          </a:p>
        </p:txBody>
      </p:sp>
      <p:pic>
        <p:nvPicPr>
          <p:cNvPr id="6146" name="Picture 2" descr="http://s2.hubimg.com/u/1157749_f5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94390"/>
            <a:ext cx="6781800" cy="5086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2508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USE OF THREADS</a:t>
            </a:r>
            <a:endParaRPr lang="en-US" sz="5400" dirty="0">
              <a:solidFill>
                <a:srgbClr val="002060"/>
              </a:solidFill>
              <a:effectLst>
                <a:outerShdw blurRad="38100" dist="38100" dir="2700000" algn="tl">
                  <a:srgbClr val="000000">
                    <a:alpha val="43137"/>
                  </a:srgbClr>
                </a:outerShdw>
              </a:effectLst>
            </a:endParaRPr>
          </a:p>
        </p:txBody>
      </p:sp>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endParaRPr lang="en-US" sz="2800" dirty="0" smtClean="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effectLst>
                  <a:outerShdw blurRad="38100" dist="38100" dir="2700000" algn="tl">
                    <a:srgbClr val="000000">
                      <a:alpha val="43137"/>
                    </a:srgbClr>
                  </a:outerShdw>
                </a:effectLst>
              </a:rPr>
              <a:t>Automotive items</a:t>
            </a:r>
          </a:p>
        </p:txBody>
      </p:sp>
      <p:pic>
        <p:nvPicPr>
          <p:cNvPr id="1026" name="Picture 2" descr="http://www.coatsindustrial.com/en/images/Automotive%20-%20Air%20Bags_tcm35-53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926609"/>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coatsindustrial.com/en/images/Automotive%20-%20Spare%20Wheel%20Covers_tcm35-54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905000"/>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coatsindustrial.com/en/images/Automotive%20-%20Convertible%20Tops_tcm35-539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564" y="4419600"/>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coatsindustrial.com/en/images/Automotive%20-%20Seat%20Covers_tcm35-539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0322" y="4430973"/>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82796" y="2824490"/>
            <a:ext cx="1435008"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Air bags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0" name="Rectangle 9"/>
          <p:cNvSpPr/>
          <p:nvPr/>
        </p:nvSpPr>
        <p:spPr>
          <a:xfrm>
            <a:off x="5305158" y="2824490"/>
            <a:ext cx="3029484"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Spare wheel cover</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1" name="Rectangle 10"/>
          <p:cNvSpPr/>
          <p:nvPr/>
        </p:nvSpPr>
        <p:spPr>
          <a:xfrm>
            <a:off x="5864723" y="5339090"/>
            <a:ext cx="1942198"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Seat covers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2" name="Rectangle 11"/>
          <p:cNvSpPr/>
          <p:nvPr/>
        </p:nvSpPr>
        <p:spPr>
          <a:xfrm>
            <a:off x="977272" y="5350463"/>
            <a:ext cx="2825581"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Convertible tops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extLst>
      <p:ext uri="{BB962C8B-B14F-4D97-AF65-F5344CB8AC3E}">
        <p14:creationId xmlns:p14="http://schemas.microsoft.com/office/powerpoint/2010/main" val="19774444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USE OF THREADS</a:t>
            </a:r>
            <a:endParaRPr lang="en-US" sz="5400" dirty="0">
              <a:solidFill>
                <a:srgbClr val="002060"/>
              </a:solidFill>
              <a:effectLst>
                <a:outerShdw blurRad="38100" dist="38100" dir="2700000" algn="tl">
                  <a:srgbClr val="000000">
                    <a:alpha val="43137"/>
                  </a:srgbClr>
                </a:outerShdw>
              </a:effectLst>
            </a:endParaRPr>
          </a:p>
        </p:txBody>
      </p:sp>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endParaRPr lang="en-US" sz="2800" dirty="0" smtClean="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solidFill>
                  <a:srgbClr val="002060"/>
                </a:solidFill>
                <a:effectLst>
                  <a:outerShdw blurRad="38100" dist="38100" dir="2700000" algn="tl">
                    <a:srgbClr val="000000">
                      <a:alpha val="43137"/>
                    </a:srgbClr>
                  </a:outerShdw>
                </a:effectLst>
              </a:rPr>
              <a:t>Bedding and </a:t>
            </a:r>
            <a:r>
              <a:rPr lang="en-US" sz="3600" dirty="0">
                <a:solidFill>
                  <a:srgbClr val="002060"/>
                </a:solidFill>
                <a:effectLst>
                  <a:outerShdw blurRad="38100" dist="38100" dir="2700000" algn="tl">
                    <a:srgbClr val="000000">
                      <a:alpha val="43137"/>
                    </a:srgbClr>
                  </a:outerShdw>
                </a:effectLst>
              </a:rPr>
              <a:t>mattresses</a:t>
            </a:r>
            <a:endParaRPr lang="en-US" sz="3600" dirty="0">
              <a:solidFill>
                <a:srgbClr val="002060"/>
              </a:solidFill>
              <a:effectLst>
                <a:outerShdw blurRad="38100" dist="38100" dir="2700000" algn="tl">
                  <a:srgbClr val="000000">
                    <a:alpha val="43137"/>
                  </a:srgbClr>
                </a:outerShdw>
              </a:effectLst>
            </a:endParaRPr>
          </a:p>
        </p:txBody>
      </p:sp>
      <p:pic>
        <p:nvPicPr>
          <p:cNvPr id="2050" name="Picture 2" descr="http://www.coatsindustrial.com/en/images/Bedding%20and%20Mattresses-%20Multi-needle%20Quilting_tcm35-55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486" y="1900451"/>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52368" y="2824490"/>
            <a:ext cx="2695867"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Mattress topper</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pic>
        <p:nvPicPr>
          <p:cNvPr id="2052" name="Picture 4" descr="http://www.coatsindustrial.com/en/images/Bedding%20and%20Mattresses-%20Mattress_tcm35-55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0322" y="1900451"/>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870952" y="2824490"/>
            <a:ext cx="1897892"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Mattresses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pic>
        <p:nvPicPr>
          <p:cNvPr id="2054" name="Picture 6" descr="http://www.coatsindustrial.com/en/images/Bedding%20and%20Mattresses-%20Foundations_tcm35-550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486" y="4419600"/>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676563" y="5350463"/>
            <a:ext cx="1426994"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Quilting</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pic>
        <p:nvPicPr>
          <p:cNvPr id="2056" name="Picture 8" descr="http://www.coatsindustrial.com/en/images/Bedding%20and%20Mattresses-%20Quilting_tcm35-550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0322" y="4419600"/>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5125677" y="5339090"/>
            <a:ext cx="3420295"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Multi thread quilting</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extLst>
      <p:ext uri="{BB962C8B-B14F-4D97-AF65-F5344CB8AC3E}">
        <p14:creationId xmlns:p14="http://schemas.microsoft.com/office/powerpoint/2010/main" val="15261357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USE OF THREADS</a:t>
            </a:r>
            <a:endParaRPr lang="en-US" sz="5400" dirty="0">
              <a:solidFill>
                <a:srgbClr val="002060"/>
              </a:solidFill>
              <a:effectLst>
                <a:outerShdw blurRad="38100" dist="38100" dir="2700000" algn="tl">
                  <a:srgbClr val="000000">
                    <a:alpha val="43137"/>
                  </a:srgbClr>
                </a:outerShdw>
              </a:effectLst>
            </a:endParaRPr>
          </a:p>
        </p:txBody>
      </p:sp>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endParaRPr lang="en-US" sz="2800" dirty="0" smtClean="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solidFill>
                  <a:srgbClr val="002060"/>
                </a:solidFill>
                <a:effectLst>
                  <a:outerShdw blurRad="38100" dist="38100" dir="2700000" algn="tl">
                    <a:srgbClr val="000000">
                      <a:alpha val="43137"/>
                    </a:srgbClr>
                  </a:outerShdw>
                </a:effectLst>
              </a:rPr>
              <a:t>Flame retardant and protective </a:t>
            </a:r>
            <a:r>
              <a:rPr lang="en-US" sz="3600" dirty="0">
                <a:solidFill>
                  <a:srgbClr val="002060"/>
                </a:solidFill>
                <a:effectLst>
                  <a:outerShdw blurRad="38100" dist="38100" dir="2700000" algn="tl">
                    <a:srgbClr val="000000">
                      <a:alpha val="43137"/>
                    </a:srgbClr>
                  </a:outerShdw>
                </a:effectLst>
              </a:rPr>
              <a:t>wear</a:t>
            </a:r>
            <a:endParaRPr lang="en-US" sz="3600" dirty="0">
              <a:solidFill>
                <a:srgbClr val="002060"/>
              </a:solidFill>
              <a:effectLst>
                <a:outerShdw blurRad="38100" dist="38100" dir="2700000" algn="tl">
                  <a:srgbClr val="000000">
                    <a:alpha val="43137"/>
                  </a:srgbClr>
                </a:outerShdw>
              </a:effectLst>
            </a:endParaRPr>
          </a:p>
        </p:txBody>
      </p:sp>
      <p:pic>
        <p:nvPicPr>
          <p:cNvPr id="3074" name="Picture 2" descr="http://www.coatsindustrial.com/en/images/Flame%20Retardant%20and%20Protective%20Wear%20-%20Clothing_tcm35-54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486" y="1900451"/>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06748" y="2824490"/>
            <a:ext cx="2787109"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Protective cloths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pic>
        <p:nvPicPr>
          <p:cNvPr id="3076" name="Picture 4" descr="http://www.coatsindustrial.com/en/images/Flame%20Retardant%20and%20Protective%20Wear%20-%20Bullet%20Proof%20Vests_tcm35-549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398" y="1905000"/>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441027" y="2824490"/>
            <a:ext cx="2757742"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Bullet proof vest</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pic>
        <p:nvPicPr>
          <p:cNvPr id="3078" name="Picture 6" descr="http://www.coatsindustrial.com/en/images/Flame%20Retardant%20and%20Protective%20Wear%20-%20Wetsuits_tcm35-549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486" y="4419600"/>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www.coatsindustrial.com/en/images/Flame%20Retardant%20and%20Protective%20Wear%20-%20Footwear_tcm35-549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0322" y="4430973"/>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618471" y="5350463"/>
            <a:ext cx="1543179"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Wetsuits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1" name="Rectangle 10"/>
          <p:cNvSpPr/>
          <p:nvPr/>
        </p:nvSpPr>
        <p:spPr>
          <a:xfrm>
            <a:off x="5465511" y="5339090"/>
            <a:ext cx="2740622"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Protective shoes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extLst>
      <p:ext uri="{BB962C8B-B14F-4D97-AF65-F5344CB8AC3E}">
        <p14:creationId xmlns:p14="http://schemas.microsoft.com/office/powerpoint/2010/main" val="2642589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endParaRPr lang="en-US" sz="2800" dirty="0" smtClean="0">
              <a:solidFill>
                <a:srgbClr val="002060"/>
              </a:solidFill>
              <a:effectLst>
                <a:outerShdw blurRad="38100" dist="38100" dir="2700000" algn="tl">
                  <a:srgbClr val="000000">
                    <a:alpha val="43137"/>
                  </a:srgbClr>
                </a:outerShdw>
              </a:effectLst>
            </a:endParaRPr>
          </a:p>
        </p:txBody>
      </p:sp>
      <p:pic>
        <p:nvPicPr>
          <p:cNvPr id="4104" name="Picture 8" descr="http://www.coatsindustrial.com/en/images/Outdoor%20Pursuits%20-%20Saddlery_tcm35-54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4430973"/>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www.coatsindustrial.com/en/images/Outdoor%20Pursuits%20-%20Hot%20Air%20Balloons_tcm35-544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2472" y="4419600"/>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coatsindustrial.com/en/images/Outdoor%20Pursuits%20-%20Horse%20Rugs_tcm35-544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2472" y="1965699"/>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www.coatsindustrial.com/en/images/Outdoor%20Pursuits%20-%20Aircraft%20Seats_tcm35-544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575" y="1965699"/>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USE OF THREADS</a:t>
            </a:r>
            <a:endParaRPr lang="en-US" sz="54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solidFill>
                  <a:srgbClr val="002060"/>
                </a:solidFill>
                <a:effectLst>
                  <a:outerShdw blurRad="38100" dist="38100" dir="2700000" algn="tl">
                    <a:srgbClr val="000000">
                      <a:alpha val="43137"/>
                    </a:srgbClr>
                  </a:outerShdw>
                </a:effectLst>
              </a:rPr>
              <a:t>Outdoor </a:t>
            </a:r>
            <a:r>
              <a:rPr lang="en-US" sz="3600" dirty="0" smtClean="0">
                <a:solidFill>
                  <a:srgbClr val="002060"/>
                </a:solidFill>
                <a:effectLst>
                  <a:outerShdw blurRad="38100" dist="38100" dir="2700000" algn="tl">
                    <a:srgbClr val="000000">
                      <a:alpha val="43137"/>
                    </a:srgbClr>
                  </a:outerShdw>
                </a:effectLst>
              </a:rPr>
              <a:t>pursuit</a:t>
            </a:r>
            <a:endParaRPr lang="en-US" sz="3600" dirty="0">
              <a:solidFill>
                <a:srgbClr val="002060"/>
              </a:solidFill>
              <a:effectLst>
                <a:outerShdw blurRad="38100" dist="38100" dir="2700000" algn="tl">
                  <a:srgbClr val="000000">
                    <a:alpha val="43137"/>
                  </a:srgbClr>
                </a:outerShdw>
              </a:effectLst>
            </a:endParaRPr>
          </a:p>
        </p:txBody>
      </p:sp>
      <p:sp>
        <p:nvSpPr>
          <p:cNvPr id="2" name="Rectangle 1"/>
          <p:cNvSpPr/>
          <p:nvPr/>
        </p:nvSpPr>
        <p:spPr>
          <a:xfrm>
            <a:off x="1281533" y="2824490"/>
            <a:ext cx="2237536"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Aircraft seats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0" name="Rectangle 9"/>
          <p:cNvSpPr/>
          <p:nvPr/>
        </p:nvSpPr>
        <p:spPr>
          <a:xfrm>
            <a:off x="5904999" y="2824490"/>
            <a:ext cx="1829796"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Horse rugs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2" name="Rectangle 11"/>
          <p:cNvSpPr/>
          <p:nvPr/>
        </p:nvSpPr>
        <p:spPr>
          <a:xfrm>
            <a:off x="1621260" y="5350463"/>
            <a:ext cx="1537600" cy="523220"/>
          </a:xfrm>
          <a:prstGeom prst="rect">
            <a:avLst/>
          </a:prstGeom>
          <a:noFill/>
        </p:spPr>
        <p:txBody>
          <a:bodyPr wrap="none" lIns="91440" tIns="45720" rIns="91440" bIns="45720">
            <a:spAutoFit/>
          </a:bodyPr>
          <a:lstStyle/>
          <a:p>
            <a:pPr algn="ctr"/>
            <a:r>
              <a:rPr lang="en-US" sz="2800"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Saddlery</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1" name="Rectangle 10"/>
          <p:cNvSpPr/>
          <p:nvPr/>
        </p:nvSpPr>
        <p:spPr>
          <a:xfrm>
            <a:off x="5508378" y="5339090"/>
            <a:ext cx="2654894"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Hot air balloons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extLst>
      <p:ext uri="{BB962C8B-B14F-4D97-AF65-F5344CB8AC3E}">
        <p14:creationId xmlns:p14="http://schemas.microsoft.com/office/powerpoint/2010/main" val="19956662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endParaRPr lang="en-US" sz="2800" dirty="0" smtClean="0">
              <a:solidFill>
                <a:srgbClr val="002060"/>
              </a:solidFill>
              <a:effectLst>
                <a:outerShdw blurRad="38100" dist="38100" dir="2700000" algn="tl">
                  <a:srgbClr val="000000">
                    <a:alpha val="43137"/>
                  </a:srgbClr>
                </a:outerShdw>
              </a:effectLst>
            </a:endParaRPr>
          </a:p>
        </p:txBody>
      </p:sp>
      <p:pic>
        <p:nvPicPr>
          <p:cNvPr id="5128" name="Picture 8" descr="http://www.coatsindustrial.com/en/images/Outdoor%20Goods%20and%20Sports%20Equipment%20-%20Racket%20Covers_tcm35-547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4317" y="4430973"/>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coatsindustrial.com/en/images/Outdoor%20Goods%20and%20Sports%20Equipment%20-%20Fishing%20Lines_tcm35-546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4430973"/>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coatsindustrial.com/en/images/Outdoor%20Goods%20and%20Sports%20Equipment%20-%20Hang%20Gliders_tcm35-546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7257" y="1951482"/>
            <a:ext cx="41910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www.coatsindustrial.com/en/images/Outdoor%20Goods%20and%20Sports%20Equipment%20-%20Sport%20Balls_tcm35-548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1965699"/>
            <a:ext cx="4191000" cy="23622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USE OF THREADS</a:t>
            </a:r>
            <a:endParaRPr lang="en-US" sz="54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solidFill>
                  <a:srgbClr val="002060"/>
                </a:solidFill>
                <a:effectLst>
                  <a:outerShdw blurRad="38100" dist="38100" dir="2700000" algn="tl">
                    <a:srgbClr val="000000">
                      <a:alpha val="43137"/>
                    </a:srgbClr>
                  </a:outerShdw>
                </a:effectLst>
              </a:rPr>
              <a:t>sports </a:t>
            </a:r>
            <a:r>
              <a:rPr lang="en-US" sz="3600" dirty="0" smtClean="0">
                <a:solidFill>
                  <a:srgbClr val="002060"/>
                </a:solidFill>
                <a:effectLst>
                  <a:outerShdw blurRad="38100" dist="38100" dir="2700000" algn="tl">
                    <a:srgbClr val="000000">
                      <a:alpha val="43137"/>
                    </a:srgbClr>
                  </a:outerShdw>
                </a:effectLst>
              </a:rPr>
              <a:t>equipment</a:t>
            </a:r>
            <a:endParaRPr lang="en-US" sz="3600" dirty="0">
              <a:solidFill>
                <a:srgbClr val="002060"/>
              </a:solidFill>
              <a:effectLst>
                <a:outerShdw blurRad="38100" dist="38100" dir="2700000" algn="tl">
                  <a:srgbClr val="000000">
                    <a:alpha val="43137"/>
                  </a:srgbClr>
                </a:outerShdw>
              </a:effectLst>
            </a:endParaRPr>
          </a:p>
        </p:txBody>
      </p:sp>
      <p:sp>
        <p:nvSpPr>
          <p:cNvPr id="2" name="Rectangle 1"/>
          <p:cNvSpPr/>
          <p:nvPr/>
        </p:nvSpPr>
        <p:spPr>
          <a:xfrm>
            <a:off x="1383099" y="2824490"/>
            <a:ext cx="2034404"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Leather Ball</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0" name="Rectangle 9"/>
          <p:cNvSpPr/>
          <p:nvPr/>
        </p:nvSpPr>
        <p:spPr>
          <a:xfrm>
            <a:off x="5771951" y="2824490"/>
            <a:ext cx="2095894"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Hang gliders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2" name="Rectangle 11"/>
          <p:cNvSpPr/>
          <p:nvPr/>
        </p:nvSpPr>
        <p:spPr>
          <a:xfrm>
            <a:off x="1349550" y="5350463"/>
            <a:ext cx="2081019"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Fishing lines</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1" name="Rectangle 10"/>
          <p:cNvSpPr/>
          <p:nvPr/>
        </p:nvSpPr>
        <p:spPr>
          <a:xfrm>
            <a:off x="5757196" y="5339090"/>
            <a:ext cx="2157257" cy="523220"/>
          </a:xfrm>
          <a:prstGeom prst="rect">
            <a:avLst/>
          </a:prstGeom>
          <a:noFill/>
        </p:spPr>
        <p:txBody>
          <a:bodyPr wrap="none" lIns="91440" tIns="45720" rIns="91440" bIns="45720">
            <a:spAutoFit/>
          </a:bodyPr>
          <a:lstStyle/>
          <a:p>
            <a:pPr algn="ctr"/>
            <a:r>
              <a:rPr lang="en-US" sz="28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Racket cover</a:t>
            </a:r>
            <a:endParaRPr lang="en-US" sz="28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extLst>
      <p:ext uri="{BB962C8B-B14F-4D97-AF65-F5344CB8AC3E}">
        <p14:creationId xmlns:p14="http://schemas.microsoft.com/office/powerpoint/2010/main" val="28055801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9144000" cy="37338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800" b="1" dirty="0">
                <a:solidFill>
                  <a:srgbClr val="002060"/>
                </a:solidFill>
                <a:effectLst>
                  <a:outerShdw blurRad="38100" dist="38100" dir="2700000" algn="tl">
                    <a:srgbClr val="000000">
                      <a:alpha val="43137"/>
                    </a:srgbClr>
                  </a:outerShdw>
                </a:effectLst>
              </a:rPr>
              <a:t>Twist</a:t>
            </a:r>
            <a:r>
              <a:rPr lang="en-IN" sz="2800" dirty="0">
                <a:solidFill>
                  <a:srgbClr val="002060"/>
                </a:solidFill>
                <a:effectLst>
                  <a:outerShdw blurRad="38100" dist="38100" dir="2700000" algn="tl">
                    <a:srgbClr val="000000">
                      <a:alpha val="43137"/>
                    </a:srgbClr>
                  </a:outerShdw>
                </a:effectLst>
              </a:rPr>
              <a:t> – The ‘twist’ of a thread refers to the number of turns per unit length required to hold the fibres / plies together to give the yarn / thread substance the required strength and flexibility. A thread with an excessive twist is also likely to give trouble while sewing due to ‘twist liveliness’, which can cause snarling, loops, knots and possible spillage that prohibit stitch formation</a:t>
            </a:r>
            <a:r>
              <a:rPr lang="en-IN" sz="2800" dirty="0" smtClean="0">
                <a:solidFill>
                  <a:srgbClr val="002060"/>
                </a:solidFill>
                <a:effectLst>
                  <a:outerShdw blurRad="38100" dist="38100" dir="2700000" algn="tl">
                    <a:srgbClr val="000000">
                      <a:alpha val="43137"/>
                    </a:srgbClr>
                  </a:outerShdw>
                </a:effectLst>
              </a:rPr>
              <a:t>.</a:t>
            </a:r>
            <a:endParaRPr lang="en-US" sz="2800" dirty="0">
              <a:solidFill>
                <a:srgbClr val="002060"/>
              </a:solidFill>
              <a:effectLst>
                <a:outerShdw blurRad="38100" dist="38100" dir="2700000" algn="tl">
                  <a:srgbClr val="000000">
                    <a:alpha val="43137"/>
                  </a:srgbClr>
                </a:outerShdw>
              </a:effectLst>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TWIST</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Thread </a:t>
            </a:r>
            <a:r>
              <a:rPr lang="en-IN" sz="3600" dirty="0">
                <a:solidFill>
                  <a:srgbClr val="002060"/>
                </a:solidFill>
                <a:effectLst>
                  <a:outerShdw blurRad="38100" dist="38100" dir="2700000" algn="tl">
                    <a:srgbClr val="000000">
                      <a:alpha val="43137"/>
                    </a:srgbClr>
                  </a:outerShdw>
                </a:effectLst>
              </a:rPr>
              <a:t>twist</a:t>
            </a:r>
            <a:endParaRPr lang="en-US" sz="3600" dirty="0">
              <a:solidFill>
                <a:srgbClr val="002060"/>
              </a:solidFill>
              <a:effectLst>
                <a:outerShdw blurRad="38100" dist="38100" dir="2700000" algn="tl">
                  <a:srgbClr val="000000">
                    <a:alpha val="43137"/>
                  </a:srgbClr>
                </a:outerShdw>
              </a:effectLst>
            </a:endParaRPr>
          </a:p>
        </p:txBody>
      </p:sp>
      <p:sp>
        <p:nvSpPr>
          <p:cNvPr id="9" name="Rectangle 8"/>
          <p:cNvSpPr/>
          <p:nvPr/>
        </p:nvSpPr>
        <p:spPr>
          <a:xfrm>
            <a:off x="0" y="5715000"/>
            <a:ext cx="9162197" cy="1143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9059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9144000" cy="7092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600" b="1" dirty="0">
                <a:solidFill>
                  <a:srgbClr val="002060"/>
                </a:solidFill>
                <a:effectLst>
                  <a:outerShdw blurRad="38100" dist="38100" dir="2700000" algn="tl">
                    <a:srgbClr val="000000">
                      <a:alpha val="43137"/>
                    </a:srgbClr>
                  </a:outerShdw>
                </a:effectLst>
              </a:rPr>
              <a:t>Twist direction</a:t>
            </a:r>
            <a:r>
              <a:rPr lang="en-IN" sz="2600" dirty="0">
                <a:solidFill>
                  <a:srgbClr val="002060"/>
                </a:solidFill>
                <a:effectLst>
                  <a:outerShdw blurRad="38100" dist="38100" dir="2700000" algn="tl">
                    <a:srgbClr val="000000">
                      <a:alpha val="43137"/>
                    </a:srgbClr>
                  </a:outerShdw>
                </a:effectLst>
              </a:rPr>
              <a:t> – Direction of twist is identified as ‘S’ for left twist and ‘Z’ for right twist. </a:t>
            </a:r>
            <a:endParaRPr lang="en-US" sz="2600" dirty="0">
              <a:solidFill>
                <a:srgbClr val="002060"/>
              </a:solidFill>
              <a:effectLst>
                <a:outerShdw blurRad="38100" dist="38100" dir="2700000" algn="tl">
                  <a:srgbClr val="000000">
                    <a:alpha val="43137"/>
                  </a:srgbClr>
                </a:outerShdw>
              </a:effectLst>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CLASSIFICATION</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Thread </a:t>
            </a:r>
            <a:r>
              <a:rPr lang="en-IN" sz="3600" dirty="0" smtClean="0">
                <a:solidFill>
                  <a:srgbClr val="002060"/>
                </a:solidFill>
                <a:effectLst>
                  <a:outerShdw blurRad="38100" dist="38100" dir="2700000" algn="tl">
                    <a:srgbClr val="000000">
                      <a:alpha val="43137"/>
                    </a:srgbClr>
                  </a:outerShdw>
                </a:effectLst>
              </a:rPr>
              <a:t>twist</a:t>
            </a:r>
            <a:endParaRPr lang="en-US" sz="3600" b="1" dirty="0">
              <a:solidFill>
                <a:srgbClr val="002060"/>
              </a:solidFill>
              <a:effectLst>
                <a:outerShdw blurRad="38100" dist="38100" dir="2700000" algn="tl">
                  <a:srgbClr val="000000">
                    <a:alpha val="43137"/>
                  </a:srgbClr>
                </a:outerShdw>
              </a:effectLst>
            </a:endParaRPr>
          </a:p>
        </p:txBody>
      </p:sp>
      <p:sp>
        <p:nvSpPr>
          <p:cNvPr id="9" name="Rectangle 8"/>
          <p:cNvSpPr/>
          <p:nvPr/>
        </p:nvSpPr>
        <p:spPr>
          <a:xfrm>
            <a:off x="0" y="5715000"/>
            <a:ext cx="9162197" cy="1143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600" dirty="0">
                <a:solidFill>
                  <a:srgbClr val="002060"/>
                </a:solidFill>
                <a:effectLst>
                  <a:outerShdw blurRad="38100" dist="38100" dir="2700000" algn="tl">
                    <a:srgbClr val="000000">
                      <a:alpha val="43137"/>
                    </a:srgbClr>
                  </a:outerShdw>
                </a:effectLst>
              </a:rPr>
              <a:t>Most single needle lock stitch and other machines are designed for ‘Z’ twist threads. ‘S’ twist thread untwists during stitch formation.</a:t>
            </a:r>
            <a:endParaRPr lang="en-US" sz="2600" dirty="0">
              <a:solidFill>
                <a:srgbClr val="002060"/>
              </a:solidFill>
              <a:effectLst>
                <a:outerShdw blurRad="38100" dist="38100" dir="2700000" algn="tl">
                  <a:srgbClr val="000000">
                    <a:alpha val="43137"/>
                  </a:srgbClr>
                </a:outerShdw>
              </a:effectLst>
            </a:endParaRPr>
          </a:p>
        </p:txBody>
      </p:sp>
      <p:pic>
        <p:nvPicPr>
          <p:cNvPr id="7" name="Picture 6" descr="Sewing Threads - Twist"/>
          <p:cNvPicPr/>
          <p:nvPr/>
        </p:nvPicPr>
        <p:blipFill>
          <a:blip r:embed="rId2">
            <a:extLst>
              <a:ext uri="{28A0092B-C50C-407E-A947-70E740481C1C}">
                <a14:useLocalDpi xmlns:a14="http://schemas.microsoft.com/office/drawing/2010/main" val="0"/>
              </a:ext>
            </a:extLst>
          </a:blip>
          <a:srcRect/>
          <a:stretch>
            <a:fillRect/>
          </a:stretch>
        </p:blipFill>
        <p:spPr bwMode="auto">
          <a:xfrm>
            <a:off x="1626552" y="2538095"/>
            <a:ext cx="5890895" cy="3100705"/>
          </a:xfrm>
          <a:prstGeom prst="rect">
            <a:avLst/>
          </a:prstGeom>
          <a:noFill/>
          <a:ln>
            <a:noFill/>
          </a:ln>
        </p:spPr>
      </p:pic>
      <p:sp>
        <p:nvSpPr>
          <p:cNvPr id="8" name="Rectangle 7"/>
          <p:cNvSpPr/>
          <p:nvPr/>
        </p:nvSpPr>
        <p:spPr>
          <a:xfrm>
            <a:off x="0" y="2614294"/>
            <a:ext cx="1626552" cy="294830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600" b="1" dirty="0">
              <a:solidFill>
                <a:srgbClr val="002060"/>
              </a:solidFill>
              <a:effectLst>
                <a:outerShdw blurRad="38100" dist="38100" dir="2700000" algn="tl">
                  <a:srgbClr val="000000">
                    <a:alpha val="43137"/>
                  </a:srgbClr>
                </a:outerShdw>
              </a:effectLst>
            </a:endParaRPr>
          </a:p>
        </p:txBody>
      </p:sp>
      <p:sp>
        <p:nvSpPr>
          <p:cNvPr id="10" name="Rectangle 9"/>
          <p:cNvSpPr/>
          <p:nvPr/>
        </p:nvSpPr>
        <p:spPr>
          <a:xfrm>
            <a:off x="7543800" y="2652964"/>
            <a:ext cx="1600200" cy="294830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600" b="1"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3403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COTTON THREAD</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002060"/>
                </a:solidFill>
                <a:effectLst>
                  <a:outerShdw blurRad="38100" dist="38100" dir="2700000" algn="tl">
                    <a:srgbClr val="000000">
                      <a:alpha val="43137"/>
                    </a:srgbClr>
                  </a:outerShdw>
                </a:effectLst>
                <a:latin typeface="Tw Cen MT" pitchFamily="34" charset="0"/>
              </a:rPr>
              <a:t>Thread ply, cord</a:t>
            </a:r>
            <a:endParaRPr lang="en-US" sz="3600" dirty="0">
              <a:solidFill>
                <a:srgbClr val="002060"/>
              </a:solidFill>
              <a:effectLst>
                <a:outerShdw blurRad="38100" dist="38100" dir="2700000" algn="tl">
                  <a:srgbClr val="000000">
                    <a:alpha val="43137"/>
                  </a:srgbClr>
                </a:outerShdw>
              </a:effectLst>
              <a:latin typeface="Tw Cen MT" pitchFamily="34" charset="0"/>
            </a:endParaRPr>
          </a:p>
        </p:txBody>
      </p:sp>
      <p:sp>
        <p:nvSpPr>
          <p:cNvPr id="3" name="Rectangle 2"/>
          <p:cNvSpPr/>
          <p:nvPr/>
        </p:nvSpPr>
        <p:spPr>
          <a:xfrm>
            <a:off x="0" y="1828800"/>
            <a:ext cx="9144000" cy="923330"/>
          </a:xfrm>
          <a:prstGeom prst="rect">
            <a:avLst/>
          </a:prstGeom>
        </p:spPr>
        <p:txBody>
          <a:bodyPr wrap="square">
            <a:spAutoFit/>
          </a:bodyPr>
          <a:lstStyle/>
          <a:p>
            <a:r>
              <a:rPr lang="en-IN" dirty="0">
                <a:solidFill>
                  <a:srgbClr val="002060"/>
                </a:solidFill>
                <a:effectLst>
                  <a:outerShdw blurRad="38100" dist="38100" dir="2700000" algn="tl">
                    <a:srgbClr val="000000">
                      <a:alpha val="43137"/>
                    </a:srgbClr>
                  </a:outerShdw>
                </a:effectLst>
              </a:rPr>
              <a:t>Ply and cord – Yarns with many components are twisted together to form ply thread. Most commonly used are 2, 3 or 4 ply threads. Threads are twisted together to give corded thread. Most commonly used are 4, 6 or 9 cord threads. </a:t>
            </a:r>
            <a:endParaRPr lang="en-US" dirty="0">
              <a:solidFill>
                <a:srgbClr val="002060"/>
              </a:solidFill>
              <a:effectLst>
                <a:outerShdw blurRad="38100" dist="38100" dir="2700000" algn="tl">
                  <a:srgbClr val="000000">
                    <a:alpha val="43137"/>
                  </a:srgbClr>
                </a:outerShdw>
              </a:effectLst>
            </a:endParaRPr>
          </a:p>
        </p:txBody>
      </p:sp>
      <p:pic>
        <p:nvPicPr>
          <p:cNvPr id="6" name="Picture 5" descr="Sewing Threads - Ply_Cord Thread"/>
          <p:cNvPicPr/>
          <p:nvPr/>
        </p:nvPicPr>
        <p:blipFill>
          <a:blip r:embed="rId2">
            <a:extLst>
              <a:ext uri="{28A0092B-C50C-407E-A947-70E740481C1C}">
                <a14:useLocalDpi xmlns:a14="http://schemas.microsoft.com/office/drawing/2010/main" val="0"/>
              </a:ext>
            </a:extLst>
          </a:blip>
          <a:srcRect/>
          <a:stretch>
            <a:fillRect/>
          </a:stretch>
        </p:blipFill>
        <p:spPr bwMode="auto">
          <a:xfrm>
            <a:off x="1578927" y="2895600"/>
            <a:ext cx="5986145" cy="3061970"/>
          </a:xfrm>
          <a:prstGeom prst="rect">
            <a:avLst/>
          </a:prstGeom>
          <a:noFill/>
          <a:ln>
            <a:noFill/>
          </a:ln>
        </p:spPr>
      </p:pic>
      <p:sp>
        <p:nvSpPr>
          <p:cNvPr id="7" name="Rectangle 6"/>
          <p:cNvSpPr/>
          <p:nvPr/>
        </p:nvSpPr>
        <p:spPr>
          <a:xfrm>
            <a:off x="0" y="6211669"/>
            <a:ext cx="9144000" cy="646331"/>
          </a:xfrm>
          <a:prstGeom prst="rect">
            <a:avLst/>
          </a:prstGeom>
        </p:spPr>
        <p:txBody>
          <a:bodyPr wrap="square">
            <a:spAutoFit/>
          </a:bodyPr>
          <a:lstStyle/>
          <a:p>
            <a:r>
              <a:rPr lang="en-IN" dirty="0">
                <a:solidFill>
                  <a:srgbClr val="002060"/>
                </a:solidFill>
                <a:effectLst>
                  <a:outerShdw blurRad="38100" dist="38100" dir="2700000" algn="tl">
                    <a:srgbClr val="000000">
                      <a:alpha val="43137"/>
                    </a:srgbClr>
                  </a:outerShdw>
                </a:effectLst>
              </a:rPr>
              <a:t>Size – The overall thickness of the final thread is referred to as ‘Grist’, ‘Ticket Number’, ‘Tex’ or ‘Count’. Thread should be as fine as possible depending on the required strength of seam. </a:t>
            </a:r>
            <a:endParaRPr lang="en-US"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43320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COTTON THREAD</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002060"/>
                </a:solidFill>
                <a:effectLst>
                  <a:outerShdw blurRad="38100" dist="38100" dir="2700000" algn="tl">
                    <a:srgbClr val="000000">
                      <a:alpha val="43137"/>
                    </a:srgbClr>
                  </a:outerShdw>
                </a:effectLst>
                <a:latin typeface="Tw Cen MT" pitchFamily="34" charset="0"/>
              </a:rPr>
              <a:t>Thread ply, cord</a:t>
            </a:r>
            <a:endParaRPr lang="en-US" sz="3600" dirty="0">
              <a:solidFill>
                <a:srgbClr val="002060"/>
              </a:solidFill>
              <a:effectLst>
                <a:outerShdw blurRad="38100" dist="38100" dir="2700000" algn="tl">
                  <a:srgbClr val="000000">
                    <a:alpha val="43137"/>
                  </a:srgbClr>
                </a:outerShdw>
              </a:effectLst>
              <a:latin typeface="Tw Cen MT" pitchFamily="34" charset="0"/>
            </a:endParaRPr>
          </a:p>
        </p:txBody>
      </p:sp>
      <p:pic>
        <p:nvPicPr>
          <p:cNvPr id="7170" name="Picture 2" descr="http://www.swicofil.com/images/twis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246694"/>
            <a:ext cx="2743200" cy="43568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www.swicofil.com/images/sewingthread.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5147" y="2246694"/>
            <a:ext cx="2743199" cy="4356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9155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Thread can be classified in different ways. Some common classifications are those based on</a:t>
            </a:r>
            <a:r>
              <a:rPr lang="en-IN" sz="3600" dirty="0" smtClean="0">
                <a:solidFill>
                  <a:srgbClr val="002060"/>
                </a:solidFill>
                <a:effectLst>
                  <a:outerShdw blurRad="38100" dist="38100" dir="2700000" algn="tl">
                    <a:srgbClr val="000000">
                      <a:alpha val="43137"/>
                    </a:srgbClr>
                  </a:outerShdw>
                </a:effectLst>
              </a:rPr>
              <a:t>:</a:t>
            </a:r>
          </a:p>
          <a:p>
            <a:endParaRPr lang="en-US" dirty="0">
              <a:solidFill>
                <a:srgbClr val="002060"/>
              </a:solidFill>
              <a:effectLst>
                <a:outerShdw blurRad="38100" dist="38100" dir="2700000" algn="tl">
                  <a:srgbClr val="000000">
                    <a:alpha val="43137"/>
                  </a:srgbClr>
                </a:outerShdw>
              </a:effectLst>
            </a:endParaRPr>
          </a:p>
          <a:p>
            <a:pPr lvl="0"/>
            <a:r>
              <a:rPr lang="en-IN" sz="4000" dirty="0" smtClean="0">
                <a:solidFill>
                  <a:srgbClr val="002060"/>
                </a:solidFill>
                <a:effectLst>
                  <a:outerShdw blurRad="38100" dist="38100" dir="2700000" algn="tl">
                    <a:srgbClr val="000000">
                      <a:alpha val="43137"/>
                    </a:srgbClr>
                  </a:outerShdw>
                </a:effectLst>
              </a:rPr>
              <a:t>1. Substrate</a:t>
            </a:r>
          </a:p>
          <a:p>
            <a:pPr lvl="0"/>
            <a:endParaRPr lang="en-IN" sz="4000" dirty="0" smtClean="0">
              <a:solidFill>
                <a:srgbClr val="002060"/>
              </a:solidFill>
              <a:effectLst>
                <a:outerShdw blurRad="38100" dist="38100" dir="2700000" algn="tl">
                  <a:srgbClr val="000000">
                    <a:alpha val="43137"/>
                  </a:srgbClr>
                </a:outerShdw>
              </a:effectLst>
            </a:endParaRPr>
          </a:p>
          <a:p>
            <a:pPr lvl="0"/>
            <a:r>
              <a:rPr lang="en-IN" sz="4000" dirty="0" smtClean="0">
                <a:solidFill>
                  <a:srgbClr val="002060"/>
                </a:solidFill>
                <a:effectLst>
                  <a:outerShdw blurRad="38100" dist="38100" dir="2700000" algn="tl">
                    <a:srgbClr val="000000">
                      <a:alpha val="43137"/>
                    </a:srgbClr>
                  </a:outerShdw>
                </a:effectLst>
              </a:rPr>
              <a:t>2. Construction</a:t>
            </a:r>
          </a:p>
          <a:p>
            <a:pPr lvl="0"/>
            <a:endParaRPr lang="en-IN" sz="4000" dirty="0" smtClean="0">
              <a:solidFill>
                <a:srgbClr val="002060"/>
              </a:solidFill>
              <a:effectLst>
                <a:outerShdw blurRad="38100" dist="38100" dir="2700000" algn="tl">
                  <a:srgbClr val="000000">
                    <a:alpha val="43137"/>
                  </a:srgbClr>
                </a:outerShdw>
              </a:effectLst>
            </a:endParaRPr>
          </a:p>
          <a:p>
            <a:pPr lvl="0"/>
            <a:r>
              <a:rPr lang="en-IN" sz="4000" dirty="0" smtClean="0">
                <a:solidFill>
                  <a:srgbClr val="002060"/>
                </a:solidFill>
                <a:effectLst>
                  <a:outerShdw blurRad="38100" dist="38100" dir="2700000" algn="tl">
                    <a:srgbClr val="000000">
                      <a:alpha val="43137"/>
                    </a:srgbClr>
                  </a:outerShdw>
                </a:effectLst>
              </a:rPr>
              <a:t>3. Finish </a:t>
            </a:r>
          </a:p>
          <a:p>
            <a:pPr lvl="0"/>
            <a:endParaRPr lang="en-US" sz="3600" dirty="0">
              <a:solidFill>
                <a:srgbClr val="002060"/>
              </a:solidFill>
              <a:effectLst>
                <a:outerShdw blurRad="38100" dist="38100" dir="2700000" algn="tl">
                  <a:srgbClr val="000000">
                    <a:alpha val="43137"/>
                  </a:srgbClr>
                </a:outerShdw>
              </a:effectLst>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CLASSIFICATION</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Thread classification </a:t>
            </a:r>
            <a:endParaRPr lang="en-US" sz="3600" b="1" dirty="0">
              <a:solidFill>
                <a:srgbClr val="002060"/>
              </a:solidFill>
              <a:effectLst>
                <a:outerShdw blurRad="38100" dist="38100" dir="2700000" algn="tl">
                  <a:srgbClr val="000000">
                    <a:alpha val="43137"/>
                  </a:srgbClr>
                </a:outerShdw>
              </a:effectLst>
            </a:endParaRPr>
          </a:p>
        </p:txBody>
      </p:sp>
      <p:pic>
        <p:nvPicPr>
          <p:cNvPr id="2050" name="Picture 2" descr="http://www.coatsindustrial.com/en/images/Coats%20Helios%20industrial%20thread_tcm35-161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7" y="3097811"/>
            <a:ext cx="5640283" cy="3760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7733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800" u="sng" dirty="0" smtClean="0">
                <a:solidFill>
                  <a:srgbClr val="FF0000"/>
                </a:solidFill>
                <a:effectLst>
                  <a:outerShdw blurRad="38100" dist="38100" dir="2700000" algn="tl">
                    <a:srgbClr val="000000">
                      <a:alpha val="43137"/>
                    </a:srgbClr>
                  </a:outerShdw>
                </a:effectLst>
              </a:rPr>
              <a:t>NATURAL</a:t>
            </a:r>
            <a:r>
              <a:rPr lang="en-IN" sz="2800" dirty="0">
                <a:effectLst>
                  <a:outerShdw blurRad="38100" dist="38100" dir="2700000" algn="tl">
                    <a:srgbClr val="000000">
                      <a:alpha val="43137"/>
                    </a:srgbClr>
                  </a:outerShdw>
                </a:effectLst>
              </a:rPr>
              <a:t/>
            </a:r>
            <a:br>
              <a:rPr lang="en-IN" sz="2800" dirty="0">
                <a:effectLst>
                  <a:outerShdw blurRad="38100" dist="38100" dir="2700000" algn="tl">
                    <a:srgbClr val="000000">
                      <a:alpha val="43137"/>
                    </a:srgbClr>
                  </a:outerShdw>
                </a:effectLst>
              </a:rPr>
            </a:br>
            <a:r>
              <a:rPr lang="en-IN" sz="2800" dirty="0">
                <a:solidFill>
                  <a:srgbClr val="002060"/>
                </a:solidFill>
                <a:effectLst>
                  <a:outerShdw blurRad="38100" dist="38100" dir="2700000" algn="tl">
                    <a:srgbClr val="000000">
                      <a:alpha val="43137"/>
                    </a:srgbClr>
                  </a:outerShdw>
                </a:effectLst>
              </a:rPr>
              <a:t>The usage of thread made from natural substrates is now minimal in industry applications. However, the most commonly used natural thread is cotton thread. </a:t>
            </a:r>
            <a:endParaRPr lang="en-US" sz="2800" dirty="0">
              <a:solidFill>
                <a:srgbClr val="002060"/>
              </a:solidFill>
              <a:effectLst>
                <a:outerShdw blurRad="38100" dist="38100" dir="2700000" algn="tl">
                  <a:srgbClr val="000000">
                    <a:alpha val="43137"/>
                  </a:srgbClr>
                </a:outerShdw>
              </a:effectLst>
            </a:endParaRPr>
          </a:p>
          <a:p>
            <a:r>
              <a:rPr lang="en-IN" sz="2800" u="sng" dirty="0" smtClean="0">
                <a:solidFill>
                  <a:srgbClr val="FF0000"/>
                </a:solidFill>
                <a:effectLst>
                  <a:outerShdw blurRad="38100" dist="38100" dir="2700000" algn="tl">
                    <a:srgbClr val="000000">
                      <a:alpha val="43137"/>
                    </a:srgbClr>
                  </a:outerShdw>
                </a:effectLst>
              </a:rPr>
              <a:t>SYNTHETIC</a:t>
            </a:r>
            <a:r>
              <a:rPr lang="en-IN" sz="2800" dirty="0">
                <a:effectLst>
                  <a:outerShdw blurRad="38100" dist="38100" dir="2700000" algn="tl">
                    <a:srgbClr val="000000">
                      <a:alpha val="43137"/>
                    </a:srgbClr>
                  </a:outerShdw>
                </a:effectLst>
              </a:rPr>
              <a:t/>
            </a:r>
            <a:br>
              <a:rPr lang="en-IN" sz="2800" dirty="0">
                <a:effectLst>
                  <a:outerShdw blurRad="38100" dist="38100" dir="2700000" algn="tl">
                    <a:srgbClr val="000000">
                      <a:alpha val="43137"/>
                    </a:srgbClr>
                  </a:outerShdw>
                </a:effectLst>
              </a:rPr>
            </a:br>
            <a:r>
              <a:rPr lang="en-IN" sz="2800" dirty="0">
                <a:solidFill>
                  <a:srgbClr val="002060"/>
                </a:solidFill>
                <a:effectLst>
                  <a:outerShdw blurRad="38100" dist="38100" dir="2700000" algn="tl">
                    <a:srgbClr val="000000">
                      <a:alpha val="43137"/>
                    </a:srgbClr>
                  </a:outerShdw>
                </a:effectLst>
              </a:rPr>
              <a:t>Due to the limitations of natural fibres, thread users have turned to threads made from synthetic fibres as they have desirable properties of exceptionally high tenacity, high resistance to abrasion and good resistance to chemicals. They are also not significantly affected by moisture, rot, mildew, insects or bacteria. </a:t>
            </a:r>
            <a:endParaRPr lang="en-US" sz="2800" dirty="0">
              <a:solidFill>
                <a:srgbClr val="002060"/>
              </a:solidFill>
              <a:effectLst>
                <a:outerShdw blurRad="38100" dist="38100" dir="2700000" algn="tl">
                  <a:srgbClr val="000000">
                    <a:alpha val="43137"/>
                  </a:srgbClr>
                </a:outerShdw>
              </a:effectLst>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CLASSIFICATION</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200" dirty="0" smtClean="0">
                <a:solidFill>
                  <a:srgbClr val="002060"/>
                </a:solidFill>
                <a:effectLst>
                  <a:outerShdw blurRad="38100" dist="38100" dir="2700000" algn="tl">
                    <a:srgbClr val="000000">
                      <a:alpha val="43137"/>
                    </a:srgbClr>
                  </a:outerShdw>
                </a:effectLst>
              </a:rPr>
              <a:t>THREAD CLASSIFICATION BASED ON SUBSTRATE</a:t>
            </a:r>
            <a:endParaRPr lang="en-US" sz="3200" b="1"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878717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6400800" cy="240982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r>
              <a:rPr lang="en-US" sz="2400" u="sng" dirty="0" smtClean="0">
                <a:solidFill>
                  <a:srgbClr val="FF000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SPUN THREAD</a:t>
            </a:r>
            <a:endParaRPr lang="en-US" sz="2400" u="sng" dirty="0" smtClean="0">
              <a:solidFill>
                <a:srgbClr val="FF0000"/>
              </a:solidFill>
              <a:effectLst>
                <a:outerShdw blurRad="38100" dist="38100" dir="2700000" algn="tl">
                  <a:srgbClr val="000000">
                    <a:alpha val="43137"/>
                  </a:srgbClr>
                </a:outerShdw>
              </a:effectLst>
              <a:latin typeface="Tw Cen MT" pitchFamily="34" charset="0"/>
              <a:ea typeface="Times New Roman" pitchFamily="18" charset="0"/>
            </a:endParaRPr>
          </a:p>
          <a:p>
            <a:pPr lvl="0" eaLnBrk="0" fontAlgn="base" hangingPunct="0">
              <a:spcBef>
                <a:spcPct val="0"/>
              </a:spcBef>
              <a:spcAft>
                <a:spcPct val="0"/>
              </a:spcAft>
            </a:pPr>
            <a:r>
              <a:rPr lang="en-US" sz="2400" dirty="0" smtClean="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is </a:t>
            </a:r>
            <a:r>
              <a:rPr lang="en-US" sz="2400" dirty="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made using natural or synthetic </a:t>
            </a:r>
            <a:r>
              <a:rPr lang="en-US" sz="2400" dirty="0" smtClean="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fibers. </a:t>
            </a:r>
            <a:r>
              <a:rPr lang="en-US" sz="2400" dirty="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Spun polyester is </a:t>
            </a:r>
            <a:r>
              <a:rPr lang="en-US" sz="2400" dirty="0" smtClean="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one </a:t>
            </a:r>
            <a:r>
              <a:rPr lang="en-US" sz="2400" dirty="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of the most widely used threads. It is stronger than cotton threads of a comparable size, and is available in a wide variety of sizes and colours.</a:t>
            </a:r>
            <a:endParaRPr lang="en-US" sz="2400" dirty="0">
              <a:solidFill>
                <a:srgbClr val="002060"/>
              </a:solidFill>
              <a:effectLst>
                <a:outerShdw blurRad="38100" dist="38100" dir="2700000" algn="tl">
                  <a:srgbClr val="000000">
                    <a:alpha val="43137"/>
                  </a:srgbClr>
                </a:outerShdw>
              </a:effectLst>
              <a:latin typeface="Tw Cen MT" pitchFamily="34" charset="0"/>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CLASSIFICATION</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IN" sz="3200" dirty="0" smtClean="0">
                <a:solidFill>
                  <a:srgbClr val="002060"/>
                </a:solidFill>
                <a:effectLst>
                  <a:outerShdw blurRad="38100" dist="38100" dir="2700000" algn="tl">
                    <a:srgbClr val="000000">
                      <a:alpha val="43137"/>
                    </a:srgbClr>
                  </a:outerShdw>
                </a:effectLst>
              </a:rPr>
              <a:t>THREAD CLASSIFICATION </a:t>
            </a:r>
            <a:r>
              <a:rPr lang="en-US" sz="3200" dirty="0" smtClean="0">
                <a:solidFill>
                  <a:srgbClr val="002060"/>
                </a:solidFill>
                <a:effectLst>
                  <a:outerShdw blurRad="38100" dist="38100" dir="2700000" algn="tl">
                    <a:srgbClr val="000000">
                      <a:alpha val="43137"/>
                    </a:srgbClr>
                  </a:outerShdw>
                </a:effectLst>
              </a:rPr>
              <a:t>BASED ON CONSTRUCTION</a:t>
            </a:r>
            <a:endParaRPr lang="en-US" sz="3200" dirty="0">
              <a:solidFill>
                <a:srgbClr val="002060"/>
              </a:solidFill>
              <a:effectLst>
                <a:outerShdw blurRad="38100" dist="38100" dir="2700000" algn="tl">
                  <a:srgbClr val="000000">
                    <a:alpha val="43137"/>
                  </a:srgbClr>
                </a:outerShdw>
              </a:effectLst>
            </a:endParaRPr>
          </a:p>
        </p:txBody>
      </p:sp>
      <p:pic>
        <p:nvPicPr>
          <p:cNvPr id="3073" name="Picture 5" descr="Description: Sewing Threads - Spun Thr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828801"/>
            <a:ext cx="2590800" cy="240982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743200" y="4448174"/>
            <a:ext cx="6400800" cy="240982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u="sng" dirty="0" smtClean="0">
                <a:solidFill>
                  <a:srgbClr val="FF000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CORESPUN THREAD</a:t>
            </a:r>
            <a:endParaRPr lang="en-US" sz="2400" u="sng" dirty="0" smtClean="0">
              <a:solidFill>
                <a:srgbClr val="FF0000"/>
              </a:solidFill>
              <a:effectLst>
                <a:outerShdw blurRad="38100" dist="38100" dir="2700000" algn="tl">
                  <a:srgbClr val="000000">
                    <a:alpha val="43137"/>
                  </a:srgbClr>
                </a:outerShdw>
              </a:effectLst>
              <a:latin typeface="Tw Cen MT" pitchFamily="34" charset="0"/>
              <a:ea typeface="Calibri" pitchFamily="34" charset="0"/>
              <a:cs typeface="Arial" pitchFamily="34" charset="0"/>
            </a:endParaRPr>
          </a:p>
          <a:p>
            <a:r>
              <a:rPr lang="en-IN" sz="2400" dirty="0" smtClean="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is </a:t>
            </a:r>
            <a:r>
              <a:rPr lang="en-IN" sz="2400" dirty="0">
                <a:solidFill>
                  <a:srgbClr val="002060"/>
                </a:solidFill>
                <a:effectLst>
                  <a:outerShdw blurRad="38100" dist="38100" dir="2700000" algn="tl">
                    <a:srgbClr val="000000">
                      <a:alpha val="43137"/>
                    </a:srgbClr>
                  </a:outerShdw>
                </a:effectLst>
                <a:latin typeface="Tw Cen MT" pitchFamily="34" charset="0"/>
                <a:ea typeface="Calibri" pitchFamily="34" charset="0"/>
                <a:cs typeface="Arial" pitchFamily="34" charset="0"/>
              </a:rPr>
              <a:t>a combination of staple fibres and filaments. The most commonly used corespun thread has multiple-ply construction, with each ply consisting of a polyester filament core with cotton or polyester fibres wrapped around the core. </a:t>
            </a:r>
            <a:r>
              <a:rPr lang="en-IN" sz="1600" dirty="0">
                <a:effectLst>
                  <a:outerShdw blurRad="38100" dist="38100" dir="2700000" algn="tl">
                    <a:srgbClr val="000000">
                      <a:alpha val="43137"/>
                    </a:srgbClr>
                  </a:outerShdw>
                </a:effectLst>
              </a:rPr>
              <a:t/>
            </a:r>
            <a:br>
              <a:rPr lang="en-IN" sz="1600" dirty="0">
                <a:effectLst>
                  <a:outerShdw blurRad="38100" dist="38100" dir="2700000" algn="tl">
                    <a:srgbClr val="000000">
                      <a:alpha val="43137"/>
                    </a:srgbClr>
                  </a:outerShdw>
                </a:effectLst>
              </a:rPr>
            </a:br>
            <a:endParaRPr lang="en-US" sz="1600" dirty="0">
              <a:effectLst>
                <a:outerShdw blurRad="38100" dist="38100" dir="2700000" algn="tl">
                  <a:srgbClr val="000000">
                    <a:alpha val="43137"/>
                  </a:srgbClr>
                </a:outerShdw>
              </a:effectLst>
            </a:endParaRPr>
          </a:p>
        </p:txBody>
      </p:sp>
      <p:pic>
        <p:nvPicPr>
          <p:cNvPr id="12" name="Picture 11" descr="Sewing Threads - Corespun Thread"/>
          <p:cNvPicPr/>
          <p:nvPr/>
        </p:nvPicPr>
        <p:blipFill>
          <a:blip r:embed="rId3">
            <a:extLst>
              <a:ext uri="{28A0092B-C50C-407E-A947-70E740481C1C}">
                <a14:useLocalDpi xmlns:a14="http://schemas.microsoft.com/office/drawing/2010/main" val="0"/>
              </a:ext>
            </a:extLst>
          </a:blip>
          <a:srcRect/>
          <a:stretch>
            <a:fillRect/>
          </a:stretch>
        </p:blipFill>
        <p:spPr bwMode="auto">
          <a:xfrm>
            <a:off x="0" y="4448174"/>
            <a:ext cx="2590800" cy="2409826"/>
          </a:xfrm>
          <a:prstGeom prst="rect">
            <a:avLst/>
          </a:prstGeom>
          <a:noFill/>
          <a:ln>
            <a:noFill/>
          </a:ln>
        </p:spPr>
      </p:pic>
    </p:spTree>
    <p:extLst>
      <p:ext uri="{BB962C8B-B14F-4D97-AF65-F5344CB8AC3E}">
        <p14:creationId xmlns:p14="http://schemas.microsoft.com/office/powerpoint/2010/main" val="324260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752600"/>
            <a:ext cx="9144000" cy="2286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b="1" dirty="0">
                <a:solidFill>
                  <a:srgbClr val="002060"/>
                </a:solidFill>
                <a:effectLst>
                  <a:outerShdw blurRad="38100" dist="38100" dir="2700000" algn="tl">
                    <a:srgbClr val="000000">
                      <a:alpha val="43137"/>
                    </a:srgbClr>
                  </a:outerShdw>
                </a:effectLst>
              </a:rPr>
              <a:t>Filament threads</a:t>
            </a:r>
            <a:r>
              <a:rPr lang="en-IN" sz="2400" dirty="0">
                <a:solidFill>
                  <a:srgbClr val="002060"/>
                </a:solidFill>
                <a:effectLst>
                  <a:outerShdw blurRad="38100" dist="38100" dir="2700000" algn="tl">
                    <a:srgbClr val="000000">
                      <a:alpha val="43137"/>
                    </a:srgbClr>
                  </a:outerShdw>
                </a:effectLst>
              </a:rPr>
              <a:t> are stronger than spun threads of the same fibre and size. Three types of filament threads are commonly </a:t>
            </a:r>
            <a:r>
              <a:rPr lang="en-IN" sz="2400" dirty="0" smtClean="0">
                <a:solidFill>
                  <a:srgbClr val="002060"/>
                </a:solidFill>
                <a:effectLst>
                  <a:outerShdw blurRad="38100" dist="38100" dir="2700000" algn="tl">
                    <a:srgbClr val="000000">
                      <a:alpha val="43137"/>
                    </a:srgbClr>
                  </a:outerShdw>
                </a:effectLst>
              </a:rPr>
              <a:t>used are;</a:t>
            </a:r>
          </a:p>
          <a:p>
            <a:pPr marL="457200" indent="-457200">
              <a:buAutoNum type="arabicPeriod"/>
            </a:pPr>
            <a:r>
              <a:rPr lang="en-IN" sz="2800" dirty="0" smtClean="0">
                <a:solidFill>
                  <a:srgbClr val="FF0000"/>
                </a:solidFill>
                <a:effectLst>
                  <a:outerShdw blurRad="38100" dist="38100" dir="2700000" algn="tl">
                    <a:srgbClr val="000000">
                      <a:alpha val="43137"/>
                    </a:srgbClr>
                  </a:outerShdw>
                </a:effectLst>
              </a:rPr>
              <a:t>MONOFILAMENT THREAD</a:t>
            </a:r>
          </a:p>
          <a:p>
            <a:pPr marL="457200" indent="-457200">
              <a:buFontTx/>
              <a:buAutoNum type="arabicPeriod"/>
            </a:pPr>
            <a:r>
              <a:rPr lang="en-IN" sz="2800" dirty="0" smtClean="0">
                <a:solidFill>
                  <a:srgbClr val="FF0000"/>
                </a:solidFill>
                <a:effectLst>
                  <a:outerShdw blurRad="38100" dist="38100" dir="2700000" algn="tl">
                    <a:srgbClr val="000000">
                      <a:alpha val="43137"/>
                    </a:srgbClr>
                  </a:outerShdw>
                </a:effectLst>
              </a:rPr>
              <a:t>SMOOTH MULTIFILAMENT THREAD</a:t>
            </a:r>
          </a:p>
          <a:p>
            <a:pPr marL="457200" indent="-457200">
              <a:buFontTx/>
              <a:buAutoNum type="arabicPeriod"/>
            </a:pPr>
            <a:r>
              <a:rPr lang="en-IN" sz="2800" dirty="0" smtClean="0">
                <a:solidFill>
                  <a:srgbClr val="FF0000"/>
                </a:solidFill>
                <a:effectLst>
                  <a:outerShdw blurRad="38100" dist="38100" dir="2700000" algn="tl">
                    <a:srgbClr val="000000">
                      <a:alpha val="43137"/>
                    </a:srgbClr>
                  </a:outerShdw>
                </a:effectLst>
              </a:rPr>
              <a:t>TEXTURED FILAMENT THREAD</a:t>
            </a:r>
            <a:endParaRPr lang="en-US" sz="2800" dirty="0" smtClean="0">
              <a:solidFill>
                <a:srgbClr val="FF0000"/>
              </a:solidFill>
              <a:effectLst>
                <a:outerShdw blurRad="38100" dist="38100" dir="2700000" algn="tl">
                  <a:srgbClr val="000000">
                    <a:alpha val="43137"/>
                  </a:srgbClr>
                </a:outerShdw>
              </a:effectLst>
            </a:endParaRPr>
          </a:p>
          <a:p>
            <a:endParaRPr lang="en-US" sz="2400" dirty="0">
              <a:effectLst>
                <a:outerShdw blurRad="38100" dist="38100" dir="2700000" algn="tl">
                  <a:srgbClr val="000000">
                    <a:alpha val="43137"/>
                  </a:srgbClr>
                </a:outerShdw>
              </a:effectLst>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CLASSIFICATION</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IN" sz="3200" dirty="0" smtClean="0">
                <a:solidFill>
                  <a:srgbClr val="002060"/>
                </a:solidFill>
                <a:effectLst>
                  <a:outerShdw blurRad="38100" dist="38100" dir="2700000" algn="tl">
                    <a:srgbClr val="000000">
                      <a:alpha val="43137"/>
                    </a:srgbClr>
                  </a:outerShdw>
                </a:effectLst>
              </a:rPr>
              <a:t>THREAD CLASSIFICATION </a:t>
            </a:r>
            <a:r>
              <a:rPr lang="en-US" sz="3200" dirty="0" smtClean="0">
                <a:solidFill>
                  <a:srgbClr val="002060"/>
                </a:solidFill>
                <a:effectLst>
                  <a:outerShdw blurRad="38100" dist="38100" dir="2700000" algn="tl">
                    <a:srgbClr val="000000">
                      <a:alpha val="43137"/>
                    </a:srgbClr>
                  </a:outerShdw>
                </a:effectLst>
              </a:rPr>
              <a:t>BASED ON CONSTRUCTION</a:t>
            </a:r>
            <a:endParaRPr lang="en-US" sz="3200" dirty="0">
              <a:solidFill>
                <a:srgbClr val="002060"/>
              </a:solidFill>
              <a:effectLst>
                <a:outerShdw blurRad="38100" dist="38100" dir="2700000" algn="tl">
                  <a:srgbClr val="000000">
                    <a:alpha val="43137"/>
                  </a:srgbClr>
                </a:outerShdw>
              </a:effectLst>
            </a:endParaRPr>
          </a:p>
        </p:txBody>
      </p:sp>
      <p:sp>
        <p:nvSpPr>
          <p:cNvPr id="10" name="Rectangle 9"/>
          <p:cNvSpPr/>
          <p:nvPr/>
        </p:nvSpPr>
        <p:spPr>
          <a:xfrm>
            <a:off x="2743200" y="4114800"/>
            <a:ext cx="6400800" cy="2743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u="sng" dirty="0" smtClean="0">
                <a:solidFill>
                  <a:srgbClr val="FF0000"/>
                </a:solidFill>
                <a:effectLst>
                  <a:outerShdw blurRad="38100" dist="38100" dir="2700000" algn="tl">
                    <a:srgbClr val="000000">
                      <a:alpha val="43137"/>
                    </a:srgbClr>
                  </a:outerShdw>
                </a:effectLst>
              </a:rPr>
              <a:t>MONOFILAMENT THREAD</a:t>
            </a:r>
            <a:endParaRPr lang="en-US" sz="2400" u="sng" dirty="0" smtClean="0">
              <a:solidFill>
                <a:srgbClr val="FF0000"/>
              </a:solidFill>
              <a:effectLst>
                <a:outerShdw blurRad="38100" dist="38100" dir="2700000" algn="tl">
                  <a:srgbClr val="000000">
                    <a:alpha val="43137"/>
                  </a:srgbClr>
                </a:outerShdw>
              </a:effectLst>
            </a:endParaRPr>
          </a:p>
          <a:p>
            <a:r>
              <a:rPr lang="en-IN" sz="2400" dirty="0" smtClean="0">
                <a:solidFill>
                  <a:srgbClr val="002060"/>
                </a:solidFill>
                <a:effectLst>
                  <a:outerShdw blurRad="38100" dist="38100" dir="2700000" algn="tl">
                    <a:srgbClr val="000000">
                      <a:alpha val="43137"/>
                    </a:srgbClr>
                  </a:outerShdw>
                </a:effectLst>
              </a:rPr>
              <a:t>is </a:t>
            </a:r>
            <a:r>
              <a:rPr lang="en-IN" sz="2400" dirty="0">
                <a:solidFill>
                  <a:srgbClr val="002060"/>
                </a:solidFill>
                <a:effectLst>
                  <a:outerShdw blurRad="38100" dist="38100" dir="2700000" algn="tl">
                    <a:srgbClr val="000000">
                      <a:alpha val="43137"/>
                    </a:srgbClr>
                  </a:outerShdw>
                </a:effectLst>
              </a:rPr>
              <a:t>made from a single continuous fibre with a specified thickness. Though monofilament is strong, uniform and inexpensive to make, it lacks flexibility and is stiff and scratchy in feel. As a result, usage is normally restricted to hems, draperies, and upholstered furniture.</a:t>
            </a:r>
            <a:endParaRPr lang="en-US" sz="2400" dirty="0">
              <a:solidFill>
                <a:srgbClr val="002060"/>
              </a:solidFill>
              <a:effectLst>
                <a:outerShdw blurRad="38100" dist="38100" dir="2700000" algn="tl">
                  <a:srgbClr val="000000">
                    <a:alpha val="43137"/>
                  </a:srgbClr>
                </a:outerShdw>
              </a:effectLst>
            </a:endParaRPr>
          </a:p>
        </p:txBody>
      </p:sp>
      <p:pic>
        <p:nvPicPr>
          <p:cNvPr id="8" name="Picture 7" descr="Sewing Threads - Monofilament Thread"/>
          <p:cNvPicPr/>
          <p:nvPr/>
        </p:nvPicPr>
        <p:blipFill>
          <a:blip r:embed="rId2">
            <a:extLst>
              <a:ext uri="{28A0092B-C50C-407E-A947-70E740481C1C}">
                <a14:useLocalDpi xmlns:a14="http://schemas.microsoft.com/office/drawing/2010/main" val="0"/>
              </a:ext>
            </a:extLst>
          </a:blip>
          <a:srcRect/>
          <a:stretch>
            <a:fillRect/>
          </a:stretch>
        </p:blipFill>
        <p:spPr bwMode="auto">
          <a:xfrm>
            <a:off x="-10236" y="4114800"/>
            <a:ext cx="2448636" cy="2743200"/>
          </a:xfrm>
          <a:prstGeom prst="rect">
            <a:avLst/>
          </a:prstGeom>
          <a:noFill/>
          <a:ln>
            <a:noFill/>
          </a:ln>
        </p:spPr>
      </p:pic>
    </p:spTree>
    <p:extLst>
      <p:ext uri="{BB962C8B-B14F-4D97-AF65-F5344CB8AC3E}">
        <p14:creationId xmlns:p14="http://schemas.microsoft.com/office/powerpoint/2010/main" val="4140312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6400800" cy="240982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200" u="sng" dirty="0" smtClean="0">
                <a:solidFill>
                  <a:srgbClr val="FF0000"/>
                </a:solidFill>
                <a:effectLst>
                  <a:outerShdw blurRad="38100" dist="38100" dir="2700000" algn="tl">
                    <a:srgbClr val="000000">
                      <a:alpha val="43137"/>
                    </a:srgbClr>
                  </a:outerShdw>
                </a:effectLst>
              </a:rPr>
              <a:t>SMOOTH MULTIFILAMENT THREAD </a:t>
            </a:r>
            <a:r>
              <a:rPr lang="en-IN" sz="2200" dirty="0" smtClean="0">
                <a:solidFill>
                  <a:srgbClr val="002060"/>
                </a:solidFill>
                <a:effectLst>
                  <a:outerShdw blurRad="38100" dist="38100" dir="2700000" algn="tl">
                    <a:srgbClr val="000000">
                      <a:alpha val="43137"/>
                    </a:srgbClr>
                  </a:outerShdw>
                </a:effectLst>
              </a:rPr>
              <a:t>is </a:t>
            </a:r>
            <a:r>
              <a:rPr lang="en-IN" sz="2200" dirty="0">
                <a:solidFill>
                  <a:srgbClr val="002060"/>
                </a:solidFill>
                <a:effectLst>
                  <a:outerShdw blurRad="38100" dist="38100" dir="2700000" algn="tl">
                    <a:srgbClr val="000000">
                      <a:alpha val="43137"/>
                    </a:srgbClr>
                  </a:outerShdw>
                </a:effectLst>
              </a:rPr>
              <a:t>usually made from nylon or polyester and is used where high strength is a primary requirement. It consists of two or more continuous filaments twisted together. It is commonly used to sew shoes, leather garments, and industrial products. </a:t>
            </a:r>
            <a:endParaRPr lang="en-US" sz="2200" dirty="0">
              <a:solidFill>
                <a:srgbClr val="002060"/>
              </a:solidFill>
              <a:effectLst>
                <a:outerShdw blurRad="38100" dist="38100" dir="2700000" algn="tl">
                  <a:srgbClr val="000000">
                    <a:alpha val="43137"/>
                  </a:srgbClr>
                </a:outerShdw>
              </a:effectLst>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CLASSIFICATION</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IN" sz="3600" dirty="0">
                <a:solidFill>
                  <a:srgbClr val="002060"/>
                </a:solidFill>
                <a:effectLst>
                  <a:outerShdw blurRad="38100" dist="38100" dir="2700000" algn="tl">
                    <a:srgbClr val="000000">
                      <a:alpha val="43137"/>
                    </a:srgbClr>
                  </a:outerShdw>
                </a:effectLst>
              </a:rPr>
              <a:t>Thread classification </a:t>
            </a:r>
            <a:r>
              <a:rPr lang="en-US" sz="3600" dirty="0">
                <a:solidFill>
                  <a:srgbClr val="002060"/>
                </a:solidFill>
                <a:effectLst>
                  <a:outerShdw blurRad="38100" dist="38100" dir="2700000" algn="tl">
                    <a:srgbClr val="000000">
                      <a:alpha val="43137"/>
                    </a:srgbClr>
                  </a:outerShdw>
                </a:effectLst>
              </a:rPr>
              <a:t>based on construction</a:t>
            </a:r>
          </a:p>
        </p:txBody>
      </p:sp>
      <p:sp>
        <p:nvSpPr>
          <p:cNvPr id="10" name="Rectangle 9"/>
          <p:cNvSpPr/>
          <p:nvPr/>
        </p:nvSpPr>
        <p:spPr>
          <a:xfrm>
            <a:off x="2743200" y="4448174"/>
            <a:ext cx="6400800" cy="240982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200" u="sng" dirty="0" smtClean="0">
                <a:solidFill>
                  <a:srgbClr val="FF0000"/>
                </a:solidFill>
                <a:effectLst>
                  <a:outerShdw blurRad="38100" dist="38100" dir="2700000" algn="tl">
                    <a:srgbClr val="000000">
                      <a:alpha val="43137"/>
                    </a:srgbClr>
                  </a:outerShdw>
                </a:effectLst>
              </a:rPr>
              <a:t>TEXTURED FILAMENT THREAD </a:t>
            </a:r>
            <a:r>
              <a:rPr lang="en-US" sz="2400" dirty="0" smtClean="0">
                <a:solidFill>
                  <a:srgbClr val="FF0000"/>
                </a:solidFill>
                <a:effectLst>
                  <a:outerShdw blurRad="38100" dist="38100" dir="2700000" algn="tl">
                    <a:srgbClr val="000000">
                      <a:alpha val="43137"/>
                    </a:srgbClr>
                  </a:outerShdw>
                </a:effectLst>
              </a:rPr>
              <a:t> </a:t>
            </a:r>
            <a:r>
              <a:rPr lang="en-US" sz="2400" dirty="0" smtClean="0">
                <a:solidFill>
                  <a:srgbClr val="002060"/>
                </a:solidFill>
                <a:effectLst>
                  <a:outerShdw blurRad="38100" dist="38100" dir="2700000" algn="tl">
                    <a:srgbClr val="000000">
                      <a:alpha val="43137"/>
                    </a:srgbClr>
                  </a:outerShdw>
                </a:effectLst>
              </a:rPr>
              <a:t>is </a:t>
            </a:r>
            <a:r>
              <a:rPr lang="en-US" sz="2400" dirty="0">
                <a:solidFill>
                  <a:srgbClr val="002060"/>
                </a:solidFill>
                <a:effectLst>
                  <a:outerShdw blurRad="38100" dist="38100" dir="2700000" algn="tl">
                    <a:srgbClr val="000000">
                      <a:alpha val="43137"/>
                    </a:srgbClr>
                  </a:outerShdw>
                </a:effectLst>
              </a:rPr>
              <a:t>usually made from polyester and is used primarily as the looper thread for cover stitches. Texturing filaments gives the yarn more cover and high extensibility, but makes the thread more subject to snagging</a:t>
            </a:r>
            <a:r>
              <a:rPr lang="en-US" sz="2400" dirty="0">
                <a:effectLst>
                  <a:outerShdw blurRad="38100" dist="38100" dir="2700000" algn="tl">
                    <a:srgbClr val="000000">
                      <a:alpha val="43137"/>
                    </a:srgbClr>
                  </a:outerShdw>
                </a:effectLst>
              </a:rPr>
              <a:t>.</a:t>
            </a:r>
            <a:endParaRPr lang="en-US" sz="2200" b="1" u="sng" dirty="0">
              <a:effectLst>
                <a:outerShdw blurRad="38100" dist="38100" dir="2700000" algn="tl">
                  <a:srgbClr val="000000">
                    <a:alpha val="43137"/>
                  </a:srgbClr>
                </a:outerShdw>
              </a:effectLst>
            </a:endParaRPr>
          </a:p>
        </p:txBody>
      </p:sp>
      <p:pic>
        <p:nvPicPr>
          <p:cNvPr id="8" name="Picture 7" descr="Sewing Threads - Multifilament Thread"/>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828800"/>
            <a:ext cx="2590800" cy="2409826"/>
          </a:xfrm>
          <a:prstGeom prst="rect">
            <a:avLst/>
          </a:prstGeom>
          <a:noFill/>
          <a:ln>
            <a:noFill/>
          </a:ln>
        </p:spPr>
      </p:pic>
      <p:pic>
        <p:nvPicPr>
          <p:cNvPr id="9" name="Picture 8" descr="Sewing Threads - Textured Filament Thread"/>
          <p:cNvPicPr/>
          <p:nvPr/>
        </p:nvPicPr>
        <p:blipFill>
          <a:blip r:embed="rId3">
            <a:extLst>
              <a:ext uri="{28A0092B-C50C-407E-A947-70E740481C1C}">
                <a14:useLocalDpi xmlns:a14="http://schemas.microsoft.com/office/drawing/2010/main" val="0"/>
              </a:ext>
            </a:extLst>
          </a:blip>
          <a:srcRect/>
          <a:stretch>
            <a:fillRect/>
          </a:stretch>
        </p:blipFill>
        <p:spPr bwMode="auto">
          <a:xfrm>
            <a:off x="-3411" y="4448174"/>
            <a:ext cx="2594211" cy="2409826"/>
          </a:xfrm>
          <a:prstGeom prst="rect">
            <a:avLst/>
          </a:prstGeom>
          <a:noFill/>
          <a:ln>
            <a:noFill/>
          </a:ln>
        </p:spPr>
      </p:pic>
    </p:spTree>
    <p:extLst>
      <p:ext uri="{BB962C8B-B14F-4D97-AF65-F5344CB8AC3E}">
        <p14:creationId xmlns:p14="http://schemas.microsoft.com/office/powerpoint/2010/main" val="27030757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752600"/>
            <a:ext cx="9144000" cy="5105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002060"/>
                </a:solidFill>
                <a:effectLst>
                  <a:outerShdw blurRad="38100" dist="38100" dir="2700000" algn="tl">
                    <a:srgbClr val="000000">
                      <a:alpha val="43137"/>
                    </a:srgbClr>
                  </a:outerShdw>
                </a:effectLst>
              </a:rPr>
              <a:t>Finishes are given to a thread for two purposes</a:t>
            </a:r>
          </a:p>
          <a:p>
            <a:r>
              <a:rPr lang="en-US" sz="2000" dirty="0">
                <a:effectLst>
                  <a:outerShdw blurRad="38100" dist="38100" dir="2700000" algn="tl">
                    <a:srgbClr val="000000">
                      <a:alpha val="43137"/>
                    </a:srgbClr>
                  </a:outerShdw>
                </a:effectLst>
              </a:rPr>
              <a:t>1. </a:t>
            </a:r>
            <a:r>
              <a:rPr lang="en-US" sz="2000" dirty="0">
                <a:solidFill>
                  <a:srgbClr val="FF0000"/>
                </a:solidFill>
                <a:effectLst>
                  <a:outerShdw blurRad="38100" dist="38100" dir="2700000" algn="tl">
                    <a:srgbClr val="000000">
                      <a:alpha val="43137"/>
                    </a:srgbClr>
                  </a:outerShdw>
                </a:effectLst>
              </a:rPr>
              <a:t>TO IMPROVE SEWABILITY</a:t>
            </a:r>
            <a:r>
              <a:rPr lang="en-US" sz="2000" dirty="0">
                <a:effectLst>
                  <a:outerShdw blurRad="38100" dist="38100" dir="2700000" algn="tl">
                    <a:srgbClr val="000000">
                      <a:alpha val="43137"/>
                    </a:srgbClr>
                  </a:outerShdw>
                </a:effectLst>
              </a:rPr>
              <a:t/>
            </a:r>
            <a:br>
              <a:rPr lang="en-US" sz="2000" dirty="0">
                <a:effectLst>
                  <a:outerShdw blurRad="38100" dist="38100" dir="2700000" algn="tl">
                    <a:srgbClr val="000000">
                      <a:alpha val="43137"/>
                    </a:srgbClr>
                  </a:outerShdw>
                </a:effectLst>
              </a:rPr>
            </a:br>
            <a:r>
              <a:rPr lang="en-US" sz="2000" dirty="0">
                <a:solidFill>
                  <a:srgbClr val="002060"/>
                </a:solidFill>
                <a:effectLst>
                  <a:outerShdw blurRad="38100" dist="38100" dir="2700000" algn="tl">
                    <a:srgbClr val="000000">
                      <a:alpha val="43137"/>
                    </a:srgbClr>
                  </a:outerShdw>
                </a:effectLst>
              </a:rPr>
              <a:t>Some finishes involve increasing strength, abrasion resistance and lubrication of the thread.</a:t>
            </a:r>
          </a:p>
          <a:p>
            <a:r>
              <a:rPr lang="en-US" sz="2000" dirty="0">
                <a:effectLst>
                  <a:outerShdw blurRad="38100" dist="38100" dir="2700000" algn="tl">
                    <a:srgbClr val="000000">
                      <a:alpha val="43137"/>
                    </a:srgbClr>
                  </a:outerShdw>
                </a:effectLst>
              </a:rPr>
              <a:t>2. </a:t>
            </a:r>
            <a:r>
              <a:rPr lang="en-US" sz="2000" dirty="0">
                <a:solidFill>
                  <a:srgbClr val="FF0000"/>
                </a:solidFill>
                <a:effectLst>
                  <a:outerShdw blurRad="38100" dist="38100" dir="2700000" algn="tl">
                    <a:srgbClr val="000000">
                      <a:alpha val="43137"/>
                    </a:srgbClr>
                  </a:outerShdw>
                </a:effectLst>
              </a:rPr>
              <a:t>TO ACHIEVE A SPECIFIC FUNCTIONAL REQUIREMENT</a:t>
            </a:r>
            <a:r>
              <a:rPr lang="en-US" sz="1600" dirty="0" smtClean="0">
                <a:solidFill>
                  <a:srgbClr val="FF0000"/>
                </a:solidFill>
                <a:effectLst>
                  <a:outerShdw blurRad="38100" dist="38100" dir="2700000" algn="tl">
                    <a:srgbClr val="000000">
                      <a:alpha val="43137"/>
                    </a:srgbClr>
                  </a:outerShdw>
                </a:effectLst>
              </a:rPr>
              <a:t/>
            </a:r>
            <a:br>
              <a:rPr lang="en-US" sz="1600" dirty="0" smtClean="0">
                <a:solidFill>
                  <a:srgbClr val="FF0000"/>
                </a:solidFill>
                <a:effectLst>
                  <a:outerShdw blurRad="38100" dist="38100" dir="2700000" algn="tl">
                    <a:srgbClr val="000000">
                      <a:alpha val="43137"/>
                    </a:srgbClr>
                  </a:outerShdw>
                </a:effectLst>
              </a:rPr>
            </a:br>
            <a:r>
              <a:rPr lang="en-US" sz="2000" dirty="0" smtClean="0">
                <a:solidFill>
                  <a:srgbClr val="002060"/>
                </a:solidFill>
                <a:effectLst>
                  <a:outerShdw blurRad="38100" dist="38100" dir="2700000" algn="tl">
                    <a:srgbClr val="000000">
                      <a:alpha val="43137"/>
                    </a:srgbClr>
                  </a:outerShdw>
                </a:effectLst>
              </a:rPr>
              <a:t>Some </a:t>
            </a:r>
            <a:r>
              <a:rPr lang="en-US" sz="2000" dirty="0">
                <a:solidFill>
                  <a:srgbClr val="002060"/>
                </a:solidFill>
                <a:effectLst>
                  <a:outerShdw blurRad="38100" dist="38100" dir="2700000" algn="tl">
                    <a:srgbClr val="000000">
                      <a:alpha val="43137"/>
                    </a:srgbClr>
                  </a:outerShdw>
                </a:effectLst>
              </a:rPr>
              <a:t>finishes include bonding, non wick, anti-fungal, fire retardant, water repellent and anti-static finishes.</a:t>
            </a:r>
          </a:p>
          <a:p>
            <a:endParaRPr lang="en-US" sz="2000" dirty="0">
              <a:effectLst>
                <a:outerShdw blurRad="38100" dist="38100" dir="2700000" algn="tl">
                  <a:srgbClr val="000000">
                    <a:alpha val="43137"/>
                  </a:srgbClr>
                </a:outerShdw>
              </a:effectLst>
            </a:endParaRPr>
          </a:p>
          <a:p>
            <a:pPr marL="342900" lvl="0" indent="-342900">
              <a:buFont typeface="Arial" pitchFamily="34" charset="0"/>
              <a:buChar char="•"/>
            </a:pPr>
            <a:r>
              <a:rPr lang="en-IN" sz="2000" dirty="0">
                <a:solidFill>
                  <a:srgbClr val="FF0000"/>
                </a:solidFill>
                <a:effectLst>
                  <a:outerShdw blurRad="38100" dist="38100" dir="2700000" algn="tl">
                    <a:srgbClr val="000000">
                      <a:alpha val="43137"/>
                    </a:srgbClr>
                  </a:outerShdw>
                </a:effectLst>
              </a:rPr>
              <a:t>MERCERIZED</a:t>
            </a:r>
            <a:r>
              <a:rPr lang="en-IN" sz="2000" dirty="0" smtClean="0">
                <a:effectLst>
                  <a:outerShdw blurRad="38100" dist="38100" dir="2700000" algn="tl">
                    <a:srgbClr val="000000">
                      <a:alpha val="43137"/>
                    </a:srgbClr>
                  </a:outerShdw>
                </a:effectLst>
              </a:rPr>
              <a:t> </a:t>
            </a:r>
            <a:r>
              <a:rPr lang="en-IN" sz="2000" dirty="0" smtClean="0">
                <a:solidFill>
                  <a:srgbClr val="002060"/>
                </a:solidFill>
                <a:effectLst>
                  <a:outerShdw blurRad="38100" dist="38100" dir="2700000" algn="tl">
                    <a:srgbClr val="000000">
                      <a:alpha val="43137"/>
                    </a:srgbClr>
                  </a:outerShdw>
                </a:effectLst>
              </a:rPr>
              <a:t>the </a:t>
            </a:r>
            <a:r>
              <a:rPr lang="en-IN" sz="2000" dirty="0">
                <a:solidFill>
                  <a:srgbClr val="002060"/>
                </a:solidFill>
                <a:effectLst>
                  <a:outerShdw blurRad="38100" dist="38100" dir="2700000" algn="tl">
                    <a:srgbClr val="000000">
                      <a:alpha val="43137"/>
                    </a:srgbClr>
                  </a:outerShdw>
                </a:effectLst>
              </a:rPr>
              <a:t>thread is treated in a solution, causing the fibres to swell. This allows the dye to better penetrate the fibres and increases the lustre of the thread. It also increases the strength of the thread</a:t>
            </a:r>
            <a:r>
              <a:rPr lang="en-IN" sz="2000" dirty="0" smtClean="0">
                <a:solidFill>
                  <a:srgbClr val="002060"/>
                </a:solidFill>
                <a:effectLst>
                  <a:outerShdw blurRad="38100" dist="38100" dir="2700000" algn="tl">
                    <a:srgbClr val="000000">
                      <a:alpha val="43137"/>
                    </a:srgbClr>
                  </a:outerShdw>
                </a:effectLst>
              </a:rPr>
              <a:t>.</a:t>
            </a:r>
          </a:p>
          <a:p>
            <a:pPr marL="342900" lvl="0" indent="-342900">
              <a:buFont typeface="Arial" pitchFamily="34" charset="0"/>
              <a:buChar char="•"/>
            </a:pPr>
            <a:r>
              <a:rPr lang="en-IN" sz="2000" dirty="0" smtClean="0">
                <a:solidFill>
                  <a:srgbClr val="FF0000"/>
                </a:solidFill>
                <a:effectLst>
                  <a:outerShdw blurRad="38100" dist="38100" dir="2700000" algn="tl">
                    <a:srgbClr val="000000">
                      <a:alpha val="43137"/>
                    </a:srgbClr>
                  </a:outerShdw>
                </a:effectLst>
              </a:rPr>
              <a:t>GASSED</a:t>
            </a:r>
            <a:r>
              <a:rPr lang="en-IN" sz="2000" dirty="0" smtClean="0">
                <a:effectLst>
                  <a:outerShdw blurRad="38100" dist="38100" dir="2700000" algn="tl">
                    <a:srgbClr val="000000">
                      <a:alpha val="43137"/>
                    </a:srgbClr>
                  </a:outerShdw>
                </a:effectLst>
              </a:rPr>
              <a:t> </a:t>
            </a:r>
            <a:r>
              <a:rPr lang="en-IN" sz="2000" dirty="0">
                <a:solidFill>
                  <a:srgbClr val="002060"/>
                </a:solidFill>
                <a:effectLst>
                  <a:outerShdw blurRad="38100" dist="38100" dir="2700000" algn="tl">
                    <a:srgbClr val="000000">
                      <a:alpha val="43137"/>
                    </a:srgbClr>
                  </a:outerShdw>
                </a:effectLst>
              </a:rPr>
              <a:t>the thread is passed through a flame at high speed to reduce the fuzz</a:t>
            </a:r>
            <a:r>
              <a:rPr lang="en-IN" sz="2000" dirty="0" smtClean="0">
                <a:solidFill>
                  <a:srgbClr val="002060"/>
                </a:solidFill>
                <a:effectLst>
                  <a:outerShdw blurRad="38100" dist="38100" dir="2700000" algn="tl">
                    <a:srgbClr val="000000">
                      <a:alpha val="43137"/>
                    </a:srgbClr>
                  </a:outerShdw>
                </a:effectLst>
              </a:rPr>
              <a:t>.</a:t>
            </a:r>
          </a:p>
          <a:p>
            <a:pPr marL="342900" lvl="0" indent="-342900">
              <a:buFont typeface="Arial" pitchFamily="34" charset="0"/>
              <a:buChar char="•"/>
            </a:pPr>
            <a:r>
              <a:rPr lang="en-IN" sz="2000" dirty="0" smtClean="0">
                <a:solidFill>
                  <a:srgbClr val="FF0000"/>
                </a:solidFill>
                <a:effectLst>
                  <a:outerShdw blurRad="38100" dist="38100" dir="2700000" algn="tl">
                    <a:srgbClr val="000000">
                      <a:alpha val="43137"/>
                    </a:srgbClr>
                  </a:outerShdw>
                </a:effectLst>
              </a:rPr>
              <a:t>GLAZED</a:t>
            </a:r>
            <a:r>
              <a:rPr lang="en-IN" sz="2000" dirty="0" smtClean="0">
                <a:effectLst>
                  <a:outerShdw blurRad="38100" dist="38100" dir="2700000" algn="tl">
                    <a:srgbClr val="000000">
                      <a:alpha val="43137"/>
                    </a:srgbClr>
                  </a:outerShdw>
                </a:effectLst>
              </a:rPr>
              <a:t> </a:t>
            </a:r>
            <a:r>
              <a:rPr lang="en-IN" sz="2000" dirty="0" smtClean="0">
                <a:solidFill>
                  <a:srgbClr val="002060"/>
                </a:solidFill>
                <a:effectLst>
                  <a:outerShdw blurRad="38100" dist="38100" dir="2700000" algn="tl">
                    <a:srgbClr val="000000">
                      <a:alpha val="43137"/>
                    </a:srgbClr>
                  </a:outerShdw>
                </a:effectLst>
              </a:rPr>
              <a:t>the </a:t>
            </a:r>
            <a:r>
              <a:rPr lang="en-IN" sz="2000" dirty="0">
                <a:solidFill>
                  <a:srgbClr val="002060"/>
                </a:solidFill>
                <a:effectLst>
                  <a:outerShdw blurRad="38100" dist="38100" dir="2700000" algn="tl">
                    <a:srgbClr val="000000">
                      <a:alpha val="43137"/>
                    </a:srgbClr>
                  </a:outerShdw>
                </a:effectLst>
              </a:rPr>
              <a:t>thread is treated with wax or other chemicals; them polished to create a higher lustre. Although the result is a glossy, hard finish which protects the thread, the glaze does rub off and can gum up the needle and machine.</a:t>
            </a:r>
            <a:endParaRPr lang="en-US" sz="20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THREAD FINISHES</a:t>
            </a:r>
            <a:endParaRPr lang="en-US" sz="5400" dirty="0">
              <a:solidFill>
                <a:srgbClr val="002060"/>
              </a:solidFill>
              <a:effectLst>
                <a:outerShdw blurRad="38100" dist="38100" dir="2700000" algn="tl">
                  <a:srgbClr val="000000">
                    <a:alpha val="43137"/>
                  </a:srgbClr>
                </a:outerShdw>
              </a:effectLst>
            </a:endParaRPr>
          </a:p>
        </p:txBody>
      </p:sp>
      <p:sp>
        <p:nvSpPr>
          <p:cNvPr id="6" name="Rectangle 5"/>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IN" sz="3200" dirty="0">
                <a:solidFill>
                  <a:srgbClr val="002060"/>
                </a:solidFill>
                <a:effectLst>
                  <a:outerShdw blurRad="38100" dist="38100" dir="2700000" algn="tl">
                    <a:srgbClr val="000000">
                      <a:alpha val="43137"/>
                    </a:srgbClr>
                  </a:outerShdw>
                </a:effectLst>
              </a:rPr>
              <a:t>Thread classification </a:t>
            </a:r>
            <a:r>
              <a:rPr lang="en-US" sz="3200" dirty="0">
                <a:solidFill>
                  <a:srgbClr val="002060"/>
                </a:solidFill>
                <a:effectLst>
                  <a:outerShdw blurRad="38100" dist="38100" dir="2700000" algn="tl">
                    <a:srgbClr val="000000">
                      <a:alpha val="43137"/>
                    </a:srgbClr>
                  </a:outerShdw>
                </a:effectLst>
              </a:rPr>
              <a:t>based on </a:t>
            </a:r>
            <a:r>
              <a:rPr lang="en-US" sz="3200" dirty="0" smtClean="0">
                <a:solidFill>
                  <a:srgbClr val="002060"/>
                </a:solidFill>
                <a:effectLst>
                  <a:outerShdw blurRad="38100" dist="38100" dir="2700000" algn="tl">
                    <a:srgbClr val="000000">
                      <a:alpha val="43137"/>
                    </a:srgbClr>
                  </a:outerShdw>
                </a:effectLst>
                <a:latin typeface="Tw Cen MT" pitchFamily="34" charset="0"/>
              </a:rPr>
              <a:t>FINISHES</a:t>
            </a:r>
            <a:endParaRPr lang="en-US" sz="3200" dirty="0">
              <a:solidFill>
                <a:srgbClr val="002060"/>
              </a:solidFill>
              <a:effectLst>
                <a:outerShdw blurRad="38100" dist="38100" dir="2700000" algn="tl">
                  <a:srgbClr val="000000">
                    <a:alpha val="43137"/>
                  </a:srgbClr>
                </a:outerShdw>
              </a:effectLst>
              <a:latin typeface="Tw Cen MT" pitchFamily="34" charset="0"/>
            </a:endParaRPr>
          </a:p>
        </p:txBody>
      </p:sp>
    </p:spTree>
    <p:extLst>
      <p:ext uri="{BB962C8B-B14F-4D97-AF65-F5344CB8AC3E}">
        <p14:creationId xmlns:p14="http://schemas.microsoft.com/office/powerpoint/2010/main" val="17314124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752600"/>
            <a:ext cx="4191000" cy="5105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charset="0"/>
              <a:buChar char="•"/>
            </a:pPr>
            <a:r>
              <a:rPr lang="en-US" sz="2800" dirty="0" smtClean="0">
                <a:solidFill>
                  <a:srgbClr val="FF0000"/>
                </a:solidFill>
                <a:effectLst>
                  <a:outerShdw blurRad="38100" dist="38100" dir="2700000" algn="tl">
                    <a:srgbClr val="000000">
                      <a:alpha val="43137"/>
                    </a:srgbClr>
                  </a:outerShdw>
                </a:effectLst>
                <a:latin typeface="Tw Cen MT" pitchFamily="34" charset="0"/>
              </a:rPr>
              <a:t>WATER REPELLENT FINISH</a:t>
            </a:r>
          </a:p>
          <a:p>
            <a:pPr marL="342900" lvl="0" indent="-342900">
              <a:buFont typeface="Arial" charset="0"/>
              <a:buChar char="•"/>
            </a:pPr>
            <a:endParaRPr lang="en-US" sz="2800" dirty="0" smtClean="0">
              <a:solidFill>
                <a:srgbClr val="FF0000"/>
              </a:solidFill>
              <a:effectLst>
                <a:outerShdw blurRad="38100" dist="38100" dir="2700000" algn="tl">
                  <a:srgbClr val="000000">
                    <a:alpha val="43137"/>
                  </a:srgbClr>
                </a:outerShdw>
              </a:effectLst>
              <a:latin typeface="Tw Cen MT" pitchFamily="34" charset="0"/>
            </a:endParaRPr>
          </a:p>
          <a:p>
            <a:pPr marL="342900" lvl="0" indent="-342900">
              <a:buFont typeface="Arial" charset="0"/>
              <a:buChar char="•"/>
            </a:pPr>
            <a:r>
              <a:rPr lang="en-US" sz="2800" dirty="0" smtClean="0">
                <a:solidFill>
                  <a:srgbClr val="FF0000"/>
                </a:solidFill>
                <a:effectLst>
                  <a:outerShdw blurRad="38100" dist="38100" dir="2700000" algn="tl">
                    <a:srgbClr val="000000">
                      <a:alpha val="43137"/>
                    </a:srgbClr>
                  </a:outerShdw>
                </a:effectLst>
                <a:latin typeface="Tw Cen MT" pitchFamily="34" charset="0"/>
              </a:rPr>
              <a:t>FLAME PROOF FINISH</a:t>
            </a:r>
          </a:p>
          <a:p>
            <a:pPr marL="342900" lvl="0" indent="-342900">
              <a:buFont typeface="Arial" charset="0"/>
              <a:buChar char="•"/>
            </a:pPr>
            <a:endParaRPr lang="en-US" sz="2800" dirty="0" smtClean="0">
              <a:solidFill>
                <a:srgbClr val="FF0000"/>
              </a:solidFill>
              <a:effectLst>
                <a:outerShdw blurRad="38100" dist="38100" dir="2700000" algn="tl">
                  <a:srgbClr val="000000">
                    <a:alpha val="43137"/>
                  </a:srgbClr>
                </a:outerShdw>
              </a:effectLst>
              <a:latin typeface="Tw Cen MT" pitchFamily="34" charset="0"/>
            </a:endParaRPr>
          </a:p>
          <a:p>
            <a:pPr marL="342900" lvl="0" indent="-342900">
              <a:buFont typeface="Arial" charset="0"/>
              <a:buChar char="•"/>
            </a:pPr>
            <a:r>
              <a:rPr lang="en-US" sz="2800" dirty="0" smtClean="0">
                <a:solidFill>
                  <a:srgbClr val="FF0000"/>
                </a:solidFill>
                <a:effectLst>
                  <a:outerShdw blurRad="38100" dist="38100" dir="2700000" algn="tl">
                    <a:srgbClr val="000000">
                      <a:alpha val="43137"/>
                    </a:srgbClr>
                  </a:outerShdw>
                </a:effectLst>
                <a:latin typeface="Tw Cen MT" pitchFamily="34" charset="0"/>
              </a:rPr>
              <a:t>ANTI-BACTERIAL FINISH</a:t>
            </a:r>
          </a:p>
          <a:p>
            <a:pPr marL="342900" lvl="0" indent="-342900">
              <a:buFont typeface="Arial" charset="0"/>
              <a:buChar char="•"/>
            </a:pPr>
            <a:endParaRPr lang="en-US" sz="2800" dirty="0" smtClean="0">
              <a:solidFill>
                <a:srgbClr val="FF0000"/>
              </a:solidFill>
              <a:effectLst>
                <a:outerShdw blurRad="38100" dist="38100" dir="2700000" algn="tl">
                  <a:srgbClr val="000000">
                    <a:alpha val="43137"/>
                  </a:srgbClr>
                </a:outerShdw>
              </a:effectLst>
              <a:latin typeface="Tw Cen MT" pitchFamily="34" charset="0"/>
            </a:endParaRPr>
          </a:p>
          <a:p>
            <a:pPr marL="342900" lvl="0" indent="-342900">
              <a:buFont typeface="Arial" charset="0"/>
              <a:buChar char="•"/>
            </a:pPr>
            <a:r>
              <a:rPr lang="en-US" sz="2800" dirty="0" smtClean="0">
                <a:solidFill>
                  <a:srgbClr val="FF0000"/>
                </a:solidFill>
                <a:effectLst>
                  <a:outerShdw blurRad="38100" dist="38100" dir="2700000" algn="tl">
                    <a:srgbClr val="000000">
                      <a:alpha val="43137"/>
                    </a:srgbClr>
                  </a:outerShdw>
                </a:effectLst>
                <a:latin typeface="Tw Cen MT" pitchFamily="34" charset="0"/>
              </a:rPr>
              <a:t>ANTI-MILDEW</a:t>
            </a:r>
          </a:p>
          <a:p>
            <a:endParaRPr lang="en-US" sz="2000" dirty="0">
              <a:effectLst>
                <a:outerShdw blurRad="38100" dist="38100" dir="2700000" algn="tl">
                  <a:srgbClr val="000000">
                    <a:alpha val="43137"/>
                  </a:srgbClr>
                </a:outerShdw>
              </a:effectLst>
            </a:endParaRPr>
          </a:p>
        </p:txBody>
      </p:sp>
      <p:sp>
        <p:nvSpPr>
          <p:cNvPr id="6" name="Rectangle 5"/>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IN" sz="3200" dirty="0">
                <a:solidFill>
                  <a:srgbClr val="002060"/>
                </a:solidFill>
                <a:effectLst>
                  <a:outerShdw blurRad="38100" dist="38100" dir="2700000" algn="tl">
                    <a:srgbClr val="000000">
                      <a:alpha val="43137"/>
                    </a:srgbClr>
                  </a:outerShdw>
                </a:effectLst>
              </a:rPr>
              <a:t>Thread classification </a:t>
            </a:r>
            <a:r>
              <a:rPr lang="en-US" sz="3200" dirty="0">
                <a:solidFill>
                  <a:srgbClr val="002060"/>
                </a:solidFill>
                <a:effectLst>
                  <a:outerShdw blurRad="38100" dist="38100" dir="2700000" algn="tl">
                    <a:srgbClr val="000000">
                      <a:alpha val="43137"/>
                    </a:srgbClr>
                  </a:outerShdw>
                </a:effectLst>
              </a:rPr>
              <a:t>based on </a:t>
            </a:r>
            <a:r>
              <a:rPr lang="en-US" sz="3200" dirty="0" smtClean="0">
                <a:solidFill>
                  <a:srgbClr val="002060"/>
                </a:solidFill>
                <a:effectLst>
                  <a:outerShdw blurRad="38100" dist="38100" dir="2700000" algn="tl">
                    <a:srgbClr val="000000">
                      <a:alpha val="43137"/>
                    </a:srgbClr>
                  </a:outerShdw>
                </a:effectLst>
                <a:latin typeface="Tw Cen MT" pitchFamily="34" charset="0"/>
              </a:rPr>
              <a:t>FINISHES</a:t>
            </a:r>
            <a:endParaRPr lang="en-US" sz="3200" dirty="0">
              <a:solidFill>
                <a:srgbClr val="002060"/>
              </a:solidFill>
              <a:effectLst>
                <a:outerShdw blurRad="38100" dist="38100" dir="2700000" algn="tl">
                  <a:srgbClr val="000000">
                    <a:alpha val="43137"/>
                  </a:srgbClr>
                </a:outerShdw>
              </a:effectLst>
              <a:latin typeface="Tw Cen MT" pitchFamily="34" charset="0"/>
            </a:endParaRPr>
          </a:p>
        </p:txBody>
      </p:sp>
      <p:pic>
        <p:nvPicPr>
          <p:cNvPr id="1026" name="Picture 2" descr="http://www.coatsindustrial.com/en/images/Coats%20Firefly%20industrial%20thread_tcm35-124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3758" y="2590800"/>
            <a:ext cx="4770242" cy="26670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THREAD FINISHES</a:t>
            </a:r>
            <a:endParaRPr lang="en-US" sz="5400" dirty="0">
              <a:solidFill>
                <a:srgbClr val="002060"/>
              </a:solidFill>
              <a:effectLst>
                <a:outerShdw blurRad="38100" dist="38100" dir="2700000" algn="tl">
                  <a:srgbClr val="000000">
                    <a:alpha val="43137"/>
                  </a:srgbClr>
                </a:outerShdw>
              </a:effectLst>
            </a:endParaRPr>
          </a:p>
        </p:txBody>
      </p:sp>
      <p:sp>
        <p:nvSpPr>
          <p:cNvPr id="8" name="Rectangle 7"/>
          <p:cNvSpPr/>
          <p:nvPr/>
        </p:nvSpPr>
        <p:spPr>
          <a:xfrm>
            <a:off x="4373758" y="1752600"/>
            <a:ext cx="4770242" cy="838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3200" dirty="0">
              <a:effectLst>
                <a:outerShdw blurRad="38100" dist="38100" dir="2700000" algn="tl">
                  <a:srgbClr val="000000">
                    <a:alpha val="43137"/>
                  </a:srgbClr>
                </a:outerShdw>
              </a:effectLst>
              <a:latin typeface="Tw Cen MT" pitchFamily="34" charset="0"/>
            </a:endParaRPr>
          </a:p>
        </p:txBody>
      </p:sp>
      <p:sp>
        <p:nvSpPr>
          <p:cNvPr id="9" name="Rectangle 8"/>
          <p:cNvSpPr/>
          <p:nvPr/>
        </p:nvSpPr>
        <p:spPr>
          <a:xfrm>
            <a:off x="4373758" y="5231642"/>
            <a:ext cx="4770242" cy="162635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3200" dirty="0">
              <a:effectLst>
                <a:outerShdw blurRad="38100" dist="38100" dir="2700000" algn="tl">
                  <a:srgbClr val="000000">
                    <a:alpha val="43137"/>
                  </a:srgbClr>
                </a:outerShdw>
              </a:effectLst>
              <a:latin typeface="Tw Cen MT" pitchFamily="34" charset="0"/>
            </a:endParaRPr>
          </a:p>
        </p:txBody>
      </p:sp>
    </p:spTree>
    <p:extLst>
      <p:ext uri="{BB962C8B-B14F-4D97-AF65-F5344CB8AC3E}">
        <p14:creationId xmlns:p14="http://schemas.microsoft.com/office/powerpoint/2010/main" val="33253528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121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THREADS-COST BREAK UP</a:t>
            </a:r>
          </a:p>
        </p:txBody>
      </p:sp>
      <p:sp>
        <p:nvSpPr>
          <p:cNvPr id="2" name="Rectangle 1"/>
          <p:cNvSpPr/>
          <p:nvPr/>
        </p:nvSpPr>
        <p:spPr>
          <a:xfrm>
            <a:off x="0" y="1295400"/>
            <a:ext cx="9144001"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dirty="0">
                <a:solidFill>
                  <a:srgbClr val="002060"/>
                </a:solidFill>
                <a:effectLst>
                  <a:outerShdw blurRad="38100" dist="38100" dir="2700000" algn="tl">
                    <a:srgbClr val="000000">
                      <a:alpha val="43137"/>
                    </a:srgbClr>
                  </a:outerShdw>
                </a:effectLst>
              </a:rPr>
              <a:t>Fibres            -           It cost around 50% of the total cost</a:t>
            </a:r>
            <a:endParaRPr lang="en-US" sz="24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0" y="1752600"/>
            <a:ext cx="9144001"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dirty="0">
                <a:solidFill>
                  <a:srgbClr val="002060"/>
                </a:solidFill>
                <a:effectLst>
                  <a:outerShdw blurRad="38100" dist="38100" dir="2700000" algn="tl">
                    <a:srgbClr val="000000">
                      <a:alpha val="43137"/>
                    </a:srgbClr>
                  </a:outerShdw>
                </a:effectLst>
              </a:rPr>
              <a:t>Processing    -           It cost around 18% - 20% of the total cost</a:t>
            </a:r>
            <a:endParaRPr lang="en-US" sz="2400" dirty="0">
              <a:solidFill>
                <a:srgbClr val="002060"/>
              </a:solidFill>
              <a:effectLst>
                <a:outerShdw blurRad="38100" dist="38100" dir="2700000" algn="tl">
                  <a:srgbClr val="000000">
                    <a:alpha val="43137"/>
                  </a:srgbClr>
                </a:outerShdw>
              </a:effectLst>
            </a:endParaRPr>
          </a:p>
        </p:txBody>
      </p:sp>
      <p:sp>
        <p:nvSpPr>
          <p:cNvPr id="8" name="Rectangle 7"/>
          <p:cNvSpPr/>
          <p:nvPr/>
        </p:nvSpPr>
        <p:spPr>
          <a:xfrm>
            <a:off x="1" y="2209799"/>
            <a:ext cx="1066800" cy="374322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rgbClr val="002060"/>
              </a:solidFill>
              <a:effectLst>
                <a:outerShdw blurRad="38100" dist="38100" dir="2700000" algn="tl">
                  <a:srgbClr val="000000">
                    <a:alpha val="43137"/>
                  </a:srgbClr>
                </a:outerShdw>
              </a:effectLst>
            </a:endParaRPr>
          </a:p>
        </p:txBody>
      </p:sp>
      <p:sp>
        <p:nvSpPr>
          <p:cNvPr id="9" name="Rectangle 8"/>
          <p:cNvSpPr/>
          <p:nvPr/>
        </p:nvSpPr>
        <p:spPr>
          <a:xfrm>
            <a:off x="7924800" y="2209799"/>
            <a:ext cx="1219200" cy="374322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rgbClr val="002060"/>
              </a:solidFill>
              <a:effectLst>
                <a:outerShdw blurRad="38100" dist="38100" dir="2700000" algn="tl">
                  <a:srgbClr val="000000">
                    <a:alpha val="43137"/>
                  </a:srgbClr>
                </a:outerShdw>
              </a:effectLst>
            </a:endParaRPr>
          </a:p>
        </p:txBody>
      </p:sp>
      <p:pic>
        <p:nvPicPr>
          <p:cNvPr id="7170" name="Picture 2" descr="http://www.coatsindustrial.com/en/images/Thred%20Numbering%20-%20Coats%20threads_tcm35-153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6070" y="2209799"/>
            <a:ext cx="6662530" cy="374322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0" y="6019800"/>
            <a:ext cx="9144001"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dirty="0">
                <a:solidFill>
                  <a:srgbClr val="002060"/>
                </a:solidFill>
                <a:effectLst>
                  <a:outerShdw blurRad="38100" dist="38100" dir="2700000" algn="tl">
                    <a:srgbClr val="000000">
                      <a:alpha val="43137"/>
                    </a:srgbClr>
                  </a:outerShdw>
                </a:effectLst>
              </a:rPr>
              <a:t>Finishing       -           It cost around 20 – 25% of the total cost</a:t>
            </a:r>
            <a:endParaRPr lang="en-US" sz="2400" dirty="0">
              <a:solidFill>
                <a:srgbClr val="002060"/>
              </a:solidFill>
              <a:effectLst>
                <a:outerShdw blurRad="38100" dist="38100" dir="2700000" algn="tl">
                  <a:srgbClr val="000000">
                    <a:alpha val="43137"/>
                  </a:srgbClr>
                </a:outerShdw>
              </a:effectLst>
            </a:endParaRPr>
          </a:p>
        </p:txBody>
      </p:sp>
      <p:sp>
        <p:nvSpPr>
          <p:cNvPr id="11" name="Rectangle 10"/>
          <p:cNvSpPr/>
          <p:nvPr/>
        </p:nvSpPr>
        <p:spPr>
          <a:xfrm>
            <a:off x="0" y="6477000"/>
            <a:ext cx="9144001"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dirty="0">
                <a:solidFill>
                  <a:srgbClr val="002060"/>
                </a:solidFill>
                <a:effectLst>
                  <a:outerShdw blurRad="38100" dist="38100" dir="2700000" algn="tl">
                    <a:srgbClr val="000000">
                      <a:alpha val="43137"/>
                    </a:srgbClr>
                  </a:outerShdw>
                </a:effectLst>
              </a:rPr>
              <a:t>Package Size -          It cost around 10% – 12% of the total cost</a:t>
            </a:r>
            <a:endParaRPr lang="en-US" sz="24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181515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itchFamily="34" charset="0"/>
              <a:buChar char="•"/>
            </a:pPr>
            <a:r>
              <a:rPr lang="en-US" sz="3200" dirty="0" smtClean="0">
                <a:solidFill>
                  <a:srgbClr val="FF0000"/>
                </a:solidFill>
                <a:effectLst>
                  <a:outerShdw blurRad="38100" dist="38100" dir="2700000" algn="tl">
                    <a:srgbClr val="000000">
                      <a:alpha val="43137"/>
                    </a:srgbClr>
                  </a:outerShdw>
                </a:effectLst>
                <a:latin typeface="Tw Cen MT" pitchFamily="34" charset="0"/>
              </a:rPr>
              <a:t>STRENGTH</a:t>
            </a:r>
          </a:p>
          <a:p>
            <a:pPr marL="457200" indent="-457200">
              <a:buFont typeface="Arial" pitchFamily="34" charset="0"/>
              <a:buChar char="•"/>
            </a:pPr>
            <a:r>
              <a:rPr lang="en-US" sz="3200" dirty="0" smtClean="0">
                <a:solidFill>
                  <a:srgbClr val="FF0000"/>
                </a:solidFill>
                <a:effectLst>
                  <a:outerShdw blurRad="38100" dist="38100" dir="2700000" algn="tl">
                    <a:srgbClr val="000000">
                      <a:alpha val="43137"/>
                    </a:srgbClr>
                  </a:outerShdw>
                </a:effectLst>
                <a:latin typeface="Tw Cen MT" pitchFamily="34" charset="0"/>
              </a:rPr>
              <a:t>SIZE</a:t>
            </a:r>
            <a:r>
              <a:rPr lang="en-US" sz="3200" dirty="0" smtClean="0">
                <a:solidFill>
                  <a:srgbClr val="FF0000"/>
                </a:solidFill>
                <a:effectLst>
                  <a:outerShdw blurRad="38100" dist="38100" dir="2700000" algn="tl">
                    <a:srgbClr val="000000">
                      <a:alpha val="43137"/>
                    </a:srgbClr>
                  </a:outerShdw>
                </a:effectLst>
                <a:latin typeface="Tw Cen MT" pitchFamily="34" charset="0"/>
              </a:rPr>
              <a:t>; TICKET NO </a:t>
            </a:r>
            <a:endParaRPr lang="en-US" sz="3200" dirty="0">
              <a:solidFill>
                <a:srgbClr val="FF0000"/>
              </a:solidFill>
              <a:effectLst>
                <a:outerShdw blurRad="38100" dist="38100" dir="2700000" algn="tl">
                  <a:srgbClr val="000000">
                    <a:alpha val="43137"/>
                  </a:srgbClr>
                </a:outerShdw>
              </a:effectLst>
              <a:latin typeface="Tw Cen MT" pitchFamily="34" charset="0"/>
            </a:endParaRPr>
          </a:p>
          <a:p>
            <a:pPr marL="457200" indent="-457200">
              <a:buFont typeface="Arial" pitchFamily="34" charset="0"/>
              <a:buChar char="•"/>
            </a:pPr>
            <a:r>
              <a:rPr lang="en-IN" sz="3200" dirty="0" smtClean="0">
                <a:solidFill>
                  <a:srgbClr val="FF0000"/>
                </a:solidFill>
                <a:effectLst>
                  <a:outerShdw blurRad="38100" dist="38100" dir="2700000" algn="tl">
                    <a:srgbClr val="000000">
                      <a:alpha val="43137"/>
                    </a:srgbClr>
                  </a:outerShdw>
                </a:effectLst>
                <a:latin typeface="Tw Cen MT" pitchFamily="34" charset="0"/>
              </a:rPr>
              <a:t>PROCESSING</a:t>
            </a:r>
            <a:r>
              <a:rPr lang="en-IN" sz="3200" dirty="0" smtClean="0">
                <a:effectLst>
                  <a:outerShdw blurRad="38100" dist="38100" dir="2700000" algn="tl">
                    <a:srgbClr val="000000">
                      <a:alpha val="43137"/>
                    </a:srgbClr>
                  </a:outerShdw>
                </a:effectLst>
                <a:latin typeface="Tw Cen MT" pitchFamily="34" charset="0"/>
              </a:rPr>
              <a:t> </a:t>
            </a:r>
            <a:r>
              <a:rPr lang="en-IN" sz="3200" dirty="0">
                <a:solidFill>
                  <a:srgbClr val="002060"/>
                </a:solidFill>
                <a:effectLst>
                  <a:outerShdw blurRad="38100" dist="38100" dir="2700000" algn="tl">
                    <a:srgbClr val="000000">
                      <a:alpha val="43137"/>
                    </a:srgbClr>
                  </a:outerShdw>
                </a:effectLst>
                <a:latin typeface="Tw Cen MT" pitchFamily="34" charset="0"/>
              </a:rPr>
              <a:t>i.e. whether it is </a:t>
            </a:r>
            <a:r>
              <a:rPr lang="en-IN" sz="3200" dirty="0" smtClean="0">
                <a:solidFill>
                  <a:srgbClr val="002060"/>
                </a:solidFill>
                <a:effectLst>
                  <a:outerShdw blurRad="38100" dist="38100" dir="2700000" algn="tl">
                    <a:srgbClr val="000000">
                      <a:alpha val="43137"/>
                    </a:srgbClr>
                  </a:outerShdw>
                </a:effectLst>
                <a:latin typeface="Tw Cen MT" pitchFamily="34" charset="0"/>
              </a:rPr>
              <a:t>single </a:t>
            </a:r>
            <a:r>
              <a:rPr lang="en-IN" sz="3200" dirty="0">
                <a:solidFill>
                  <a:srgbClr val="002060"/>
                </a:solidFill>
                <a:effectLst>
                  <a:outerShdw blurRad="38100" dist="38100" dir="2700000" algn="tl">
                    <a:srgbClr val="000000">
                      <a:alpha val="43137"/>
                    </a:srgbClr>
                  </a:outerShdw>
                </a:effectLst>
                <a:latin typeface="Tw Cen MT" pitchFamily="34" charset="0"/>
              </a:rPr>
              <a:t>or how it has been winded or some special lubrication is done, etc</a:t>
            </a:r>
            <a:r>
              <a:rPr lang="en-IN" sz="3200" dirty="0" smtClean="0">
                <a:solidFill>
                  <a:srgbClr val="002060"/>
                </a:solidFill>
                <a:effectLst>
                  <a:outerShdw blurRad="38100" dist="38100" dir="2700000" algn="tl">
                    <a:srgbClr val="000000">
                      <a:alpha val="43137"/>
                    </a:srgbClr>
                  </a:outerShdw>
                </a:effectLst>
                <a:latin typeface="Tw Cen MT" pitchFamily="34" charset="0"/>
              </a:rPr>
              <a:t>.</a:t>
            </a:r>
          </a:p>
          <a:p>
            <a:pPr marL="457200" indent="-457200">
              <a:buFont typeface="Arial" pitchFamily="34" charset="0"/>
              <a:buChar char="•"/>
            </a:pPr>
            <a:r>
              <a:rPr lang="en-IN" sz="3200" dirty="0" smtClean="0">
                <a:solidFill>
                  <a:srgbClr val="FF0000"/>
                </a:solidFill>
                <a:effectLst>
                  <a:outerShdw blurRad="38100" dist="38100" dir="2700000" algn="tl">
                    <a:srgbClr val="000000">
                      <a:alpha val="43137"/>
                    </a:srgbClr>
                  </a:outerShdw>
                </a:effectLst>
                <a:latin typeface="Tw Cen MT" pitchFamily="34" charset="0"/>
              </a:rPr>
              <a:t>PACKAGING SIZE </a:t>
            </a:r>
            <a:r>
              <a:rPr lang="en-IN" sz="3200" dirty="0" smtClean="0">
                <a:solidFill>
                  <a:srgbClr val="002060"/>
                </a:solidFill>
                <a:effectLst>
                  <a:outerShdw blurRad="38100" dist="38100" dir="2700000" algn="tl">
                    <a:srgbClr val="000000">
                      <a:alpha val="43137"/>
                    </a:srgbClr>
                  </a:outerShdw>
                </a:effectLst>
                <a:latin typeface="Tw Cen MT" pitchFamily="34" charset="0"/>
              </a:rPr>
              <a:t>i.e</a:t>
            </a:r>
            <a:r>
              <a:rPr lang="en-IN" sz="3200" dirty="0">
                <a:solidFill>
                  <a:srgbClr val="002060"/>
                </a:solidFill>
                <a:effectLst>
                  <a:outerShdw blurRad="38100" dist="38100" dir="2700000" algn="tl">
                    <a:srgbClr val="000000">
                      <a:alpha val="43137"/>
                    </a:srgbClr>
                  </a:outerShdw>
                </a:effectLst>
                <a:latin typeface="Tw Cen MT" pitchFamily="34" charset="0"/>
              </a:rPr>
              <a:t>. in which thing it has been rolled depending upon the end use, i.e. cop, or spool or cone, etc. and what is the diameter of the material, as diameter increase, cost also increases as longer length of thread is required.</a:t>
            </a:r>
            <a:endParaRPr lang="en-US" sz="3200" dirty="0">
              <a:solidFill>
                <a:srgbClr val="002060"/>
              </a:solidFill>
              <a:effectLst>
                <a:outerShdw blurRad="38100" dist="38100" dir="2700000" algn="tl">
                  <a:srgbClr val="000000">
                    <a:alpha val="43137"/>
                  </a:srgbClr>
                </a:outerShdw>
              </a:effectLst>
              <a:latin typeface="Tw Cen MT" pitchFamily="34" charset="0"/>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solidFill>
                  <a:srgbClr val="002060"/>
                </a:solidFill>
                <a:effectLst>
                  <a:outerShdw blurRad="38100" dist="38100" dir="2700000" algn="tl">
                    <a:srgbClr val="000000">
                      <a:alpha val="43137"/>
                    </a:srgbClr>
                  </a:outerShdw>
                </a:effectLst>
                <a:latin typeface="Tw Cen MT" pitchFamily="34" charset="0"/>
              </a:rPr>
              <a:t>Factors Affecting Characteristic Of Thread</a:t>
            </a:r>
          </a:p>
        </p:txBody>
      </p:sp>
      <p:sp>
        <p:nvSpPr>
          <p:cNvPr id="7" name="Rectangle 6"/>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THREAD </a:t>
            </a:r>
            <a:r>
              <a:rPr lang="en-US" sz="5400" dirty="0" smtClean="0">
                <a:solidFill>
                  <a:srgbClr val="002060"/>
                </a:solidFill>
                <a:effectLst>
                  <a:outerShdw blurRad="38100" dist="38100" dir="2700000" algn="tl">
                    <a:srgbClr val="000000">
                      <a:alpha val="43137"/>
                    </a:srgbClr>
                  </a:outerShdw>
                </a:effectLst>
                <a:latin typeface="Tw Cen MT" pitchFamily="34" charset="0"/>
              </a:rPr>
              <a:t>CHARACTERISTIC </a:t>
            </a:r>
            <a:endParaRPr lang="en-US" sz="54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595021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Font typeface="Arial" pitchFamily="34" charset="0"/>
              <a:buChar char="•"/>
            </a:pPr>
            <a:r>
              <a:rPr lang="en-US" sz="3000" dirty="0" smtClean="0">
                <a:solidFill>
                  <a:srgbClr val="FF0000"/>
                </a:solidFill>
                <a:effectLst>
                  <a:outerShdw blurRad="38100" dist="38100" dir="2700000" algn="tl">
                    <a:srgbClr val="000000">
                      <a:alpha val="43137"/>
                    </a:srgbClr>
                  </a:outerShdw>
                </a:effectLst>
                <a:latin typeface="Tw Cen MT" pitchFamily="34" charset="0"/>
              </a:rPr>
              <a:t>FIBRE </a:t>
            </a:r>
            <a:r>
              <a:rPr lang="en-US" sz="3000" dirty="0">
                <a:solidFill>
                  <a:srgbClr val="FF0000"/>
                </a:solidFill>
                <a:effectLst>
                  <a:outerShdw blurRad="38100" dist="38100" dir="2700000" algn="tl">
                    <a:srgbClr val="000000">
                      <a:alpha val="43137"/>
                    </a:srgbClr>
                  </a:outerShdw>
                </a:effectLst>
                <a:latin typeface="Tw Cen MT" pitchFamily="34" charset="0"/>
              </a:rPr>
              <a:t>CONTENT</a:t>
            </a:r>
            <a:r>
              <a:rPr lang="en-US" sz="3000" dirty="0">
                <a:solidFill>
                  <a:srgbClr val="002060"/>
                </a:solidFill>
                <a:effectLst>
                  <a:outerShdw blurRad="38100" dist="38100" dir="2700000" algn="tl">
                    <a:srgbClr val="000000">
                      <a:alpha val="43137"/>
                    </a:srgbClr>
                  </a:outerShdw>
                </a:effectLst>
                <a:latin typeface="Tw Cen MT" pitchFamily="34" charset="0"/>
              </a:rPr>
              <a:t>, </a:t>
            </a:r>
            <a:r>
              <a:rPr lang="en-IN" sz="3000" dirty="0">
                <a:solidFill>
                  <a:srgbClr val="002060"/>
                </a:solidFill>
                <a:effectLst>
                  <a:outerShdw blurRad="38100" dist="38100" dir="2700000" algn="tl">
                    <a:srgbClr val="000000">
                      <a:alpha val="43137"/>
                    </a:srgbClr>
                  </a:outerShdw>
                </a:effectLst>
              </a:rPr>
              <a:t>i.e. polyester, spun polyester, cotton, nylon, etc</a:t>
            </a:r>
            <a:r>
              <a:rPr lang="en-IN" sz="3000" dirty="0" smtClean="0">
                <a:solidFill>
                  <a:srgbClr val="002060"/>
                </a:solidFill>
                <a:effectLst>
                  <a:outerShdw blurRad="38100" dist="38100" dir="2700000" algn="tl">
                    <a:srgbClr val="000000">
                      <a:alpha val="43137"/>
                    </a:srgbClr>
                  </a:outerShdw>
                </a:effectLst>
              </a:rPr>
              <a:t>.</a:t>
            </a:r>
          </a:p>
          <a:p>
            <a:pPr marL="457200" lvl="0" indent="-457200">
              <a:buFont typeface="Arial" pitchFamily="34" charset="0"/>
              <a:buChar char="•"/>
            </a:pPr>
            <a:r>
              <a:rPr lang="en-US" sz="3000" dirty="0" smtClean="0">
                <a:solidFill>
                  <a:srgbClr val="FF0000"/>
                </a:solidFill>
                <a:effectLst>
                  <a:outerShdw blurRad="38100" dist="38100" dir="2700000" algn="tl">
                    <a:srgbClr val="000000">
                      <a:alpha val="43137"/>
                    </a:srgbClr>
                  </a:outerShdw>
                </a:effectLst>
                <a:latin typeface="Tw Cen MT" pitchFamily="34" charset="0"/>
              </a:rPr>
              <a:t>STRUCTURE</a:t>
            </a:r>
            <a:r>
              <a:rPr lang="en-US" sz="3000" dirty="0">
                <a:solidFill>
                  <a:srgbClr val="002060"/>
                </a:solidFill>
                <a:effectLst>
                  <a:outerShdw blurRad="38100" dist="38100" dir="2700000" algn="tl">
                    <a:srgbClr val="000000">
                      <a:alpha val="43137"/>
                    </a:srgbClr>
                  </a:outerShdw>
                </a:effectLst>
                <a:latin typeface="Tw Cen MT" pitchFamily="34" charset="0"/>
              </a:rPr>
              <a:t>, </a:t>
            </a:r>
            <a:r>
              <a:rPr lang="en-US" sz="3000" dirty="0" smtClean="0">
                <a:solidFill>
                  <a:srgbClr val="002060"/>
                </a:solidFill>
                <a:effectLst>
                  <a:outerShdw blurRad="38100" dist="38100" dir="2700000" algn="tl">
                    <a:srgbClr val="000000">
                      <a:alpha val="43137"/>
                    </a:srgbClr>
                  </a:outerShdw>
                </a:effectLst>
                <a:latin typeface="Tw Cen MT" pitchFamily="34" charset="0"/>
              </a:rPr>
              <a:t>Corespun</a:t>
            </a:r>
            <a:endParaRPr lang="en-US" sz="3000" dirty="0" smtClean="0">
              <a:effectLst>
                <a:outerShdw blurRad="38100" dist="38100" dir="2700000" algn="tl">
                  <a:srgbClr val="000000">
                    <a:alpha val="43137"/>
                  </a:srgbClr>
                </a:outerShdw>
              </a:effectLst>
              <a:latin typeface="Tw Cen MT" pitchFamily="34" charset="0"/>
            </a:endParaRPr>
          </a:p>
          <a:p>
            <a:pPr marL="457200" lvl="0" indent="-457200">
              <a:buFont typeface="Arial" pitchFamily="34" charset="0"/>
              <a:buChar char="•"/>
            </a:pPr>
            <a:r>
              <a:rPr lang="en-US" sz="3000" dirty="0" smtClean="0">
                <a:solidFill>
                  <a:srgbClr val="FF0000"/>
                </a:solidFill>
                <a:effectLst>
                  <a:outerShdw blurRad="38100" dist="38100" dir="2700000" algn="tl">
                    <a:srgbClr val="000000">
                      <a:alpha val="43137"/>
                    </a:srgbClr>
                  </a:outerShdw>
                </a:effectLst>
                <a:latin typeface="Tw Cen MT" pitchFamily="34" charset="0"/>
              </a:rPr>
              <a:t>TWIST</a:t>
            </a:r>
            <a:r>
              <a:rPr lang="en-US" sz="3000" dirty="0" smtClean="0">
                <a:solidFill>
                  <a:srgbClr val="002060"/>
                </a:solidFill>
                <a:effectLst>
                  <a:outerShdw blurRad="38100" dist="38100" dir="2700000" algn="tl">
                    <a:srgbClr val="000000">
                      <a:alpha val="43137"/>
                    </a:srgbClr>
                  </a:outerShdw>
                </a:effectLst>
                <a:latin typeface="Tw Cen MT" pitchFamily="34" charset="0"/>
              </a:rPr>
              <a:t>; S or Z twists.</a:t>
            </a:r>
          </a:p>
          <a:p>
            <a:pPr marL="457200" lvl="0" indent="-457200">
              <a:buFont typeface="Arial" pitchFamily="34" charset="0"/>
              <a:buChar char="•"/>
            </a:pPr>
            <a:r>
              <a:rPr lang="en-US" sz="3000" dirty="0" smtClean="0">
                <a:solidFill>
                  <a:srgbClr val="FF0000"/>
                </a:solidFill>
                <a:effectLst>
                  <a:outerShdw blurRad="38100" dist="38100" dir="2700000" algn="tl">
                    <a:srgbClr val="000000">
                      <a:alpha val="43137"/>
                    </a:srgbClr>
                  </a:outerShdw>
                </a:effectLst>
                <a:latin typeface="Tw Cen MT" pitchFamily="34" charset="0"/>
              </a:rPr>
              <a:t>PLY</a:t>
            </a:r>
            <a:r>
              <a:rPr lang="en-US" sz="3000" dirty="0">
                <a:solidFill>
                  <a:srgbClr val="002060"/>
                </a:solidFill>
                <a:effectLst>
                  <a:outerShdw blurRad="38100" dist="38100" dir="2700000" algn="tl">
                    <a:srgbClr val="000000">
                      <a:alpha val="43137"/>
                    </a:srgbClr>
                  </a:outerShdw>
                </a:effectLst>
                <a:latin typeface="Tw Cen MT" pitchFamily="34" charset="0"/>
              </a:rPr>
              <a:t>; </a:t>
            </a:r>
            <a:r>
              <a:rPr lang="en-IN" sz="3000" dirty="0">
                <a:solidFill>
                  <a:srgbClr val="002060"/>
                </a:solidFill>
                <a:effectLst>
                  <a:outerShdw blurRad="38100" dist="38100" dir="2700000" algn="tl">
                    <a:srgbClr val="000000">
                      <a:alpha val="43137"/>
                    </a:srgbClr>
                  </a:outerShdw>
                </a:effectLst>
              </a:rPr>
              <a:t>Number of filaments i.e. mono, multiple, etc</a:t>
            </a:r>
            <a:r>
              <a:rPr lang="en-IN" sz="3000" dirty="0" smtClean="0">
                <a:solidFill>
                  <a:srgbClr val="002060"/>
                </a:solidFill>
                <a:effectLst>
                  <a:outerShdw blurRad="38100" dist="38100" dir="2700000" algn="tl">
                    <a:srgbClr val="000000">
                      <a:alpha val="43137"/>
                    </a:srgbClr>
                  </a:outerShdw>
                </a:effectLst>
              </a:rPr>
              <a:t>.</a:t>
            </a:r>
          </a:p>
          <a:p>
            <a:pPr marL="457200" lvl="0" indent="-457200">
              <a:buFont typeface="Arial" pitchFamily="34" charset="0"/>
              <a:buChar char="•"/>
            </a:pPr>
            <a:r>
              <a:rPr lang="en-IN" sz="3000" dirty="0" smtClean="0">
                <a:solidFill>
                  <a:srgbClr val="FF0000"/>
                </a:solidFill>
                <a:effectLst>
                  <a:outerShdw blurRad="38100" dist="38100" dir="2700000" algn="tl">
                    <a:srgbClr val="000000">
                      <a:alpha val="43137"/>
                    </a:srgbClr>
                  </a:outerShdw>
                </a:effectLst>
              </a:rPr>
              <a:t>COUNT </a:t>
            </a:r>
            <a:r>
              <a:rPr lang="en-IN" sz="3000" dirty="0" smtClean="0">
                <a:solidFill>
                  <a:srgbClr val="002060"/>
                </a:solidFill>
                <a:effectLst>
                  <a:outerShdw blurRad="38100" dist="38100" dir="2700000" algn="tl">
                    <a:srgbClr val="000000">
                      <a:alpha val="43137"/>
                    </a:srgbClr>
                  </a:outerShdw>
                </a:effectLst>
              </a:rPr>
              <a:t>of </a:t>
            </a:r>
            <a:r>
              <a:rPr lang="en-IN" sz="3000" dirty="0">
                <a:solidFill>
                  <a:srgbClr val="002060"/>
                </a:solidFill>
                <a:effectLst>
                  <a:outerShdw blurRad="38100" dist="38100" dir="2700000" algn="tl">
                    <a:srgbClr val="000000">
                      <a:alpha val="43137"/>
                    </a:srgbClr>
                  </a:outerShdw>
                </a:effectLst>
              </a:rPr>
              <a:t>the thread i.e. higher the more it is finer and therefore more the cost</a:t>
            </a:r>
            <a:r>
              <a:rPr lang="en-IN" sz="3000" dirty="0" smtClean="0">
                <a:solidFill>
                  <a:srgbClr val="002060"/>
                </a:solidFill>
                <a:effectLst>
                  <a:outerShdw blurRad="38100" dist="38100" dir="2700000" algn="tl">
                    <a:srgbClr val="000000">
                      <a:alpha val="43137"/>
                    </a:srgbClr>
                  </a:outerShdw>
                </a:effectLst>
              </a:rPr>
              <a:t>.</a:t>
            </a:r>
          </a:p>
          <a:p>
            <a:pPr marL="457200" lvl="0" indent="-457200">
              <a:buFont typeface="Arial" pitchFamily="34" charset="0"/>
              <a:buChar char="•"/>
            </a:pPr>
            <a:r>
              <a:rPr lang="en-US" sz="3000" dirty="0" smtClean="0">
                <a:solidFill>
                  <a:srgbClr val="FF0000"/>
                </a:solidFill>
                <a:effectLst>
                  <a:outerShdw blurRad="38100" dist="38100" dir="2700000" algn="tl">
                    <a:srgbClr val="000000">
                      <a:alpha val="43137"/>
                    </a:srgbClr>
                  </a:outerShdw>
                </a:effectLst>
                <a:latin typeface="Tw Cen MT" pitchFamily="34" charset="0"/>
              </a:rPr>
              <a:t>COLOR</a:t>
            </a:r>
            <a:r>
              <a:rPr lang="en-US" sz="3000" dirty="0" smtClean="0">
                <a:solidFill>
                  <a:srgbClr val="002060"/>
                </a:solidFill>
                <a:effectLst>
                  <a:outerShdw blurRad="38100" dist="38100" dir="2700000" algn="tl">
                    <a:srgbClr val="000000">
                      <a:alpha val="43137"/>
                    </a:srgbClr>
                  </a:outerShdw>
                </a:effectLst>
                <a:latin typeface="Tw Cen MT" pitchFamily="34" charset="0"/>
              </a:rPr>
              <a:t>, Dark, light and fashion</a:t>
            </a:r>
          </a:p>
          <a:p>
            <a:pPr marL="457200" lvl="0" indent="-457200">
              <a:buFont typeface="Arial" pitchFamily="34" charset="0"/>
              <a:buChar char="•"/>
            </a:pPr>
            <a:r>
              <a:rPr lang="en-US" sz="3000" dirty="0" smtClean="0">
                <a:solidFill>
                  <a:srgbClr val="FF0000"/>
                </a:solidFill>
                <a:effectLst>
                  <a:outerShdw blurRad="38100" dist="38100" dir="2700000" algn="tl">
                    <a:srgbClr val="000000">
                      <a:alpha val="43137"/>
                    </a:srgbClr>
                  </a:outerShdw>
                </a:effectLst>
                <a:latin typeface="Tw Cen MT" pitchFamily="34" charset="0"/>
              </a:rPr>
              <a:t>FINISHES</a:t>
            </a:r>
            <a:r>
              <a:rPr lang="en-US" sz="3000" dirty="0">
                <a:solidFill>
                  <a:srgbClr val="002060"/>
                </a:solidFill>
                <a:effectLst>
                  <a:outerShdw blurRad="38100" dist="38100" dir="2700000" algn="tl">
                    <a:srgbClr val="000000">
                      <a:alpha val="43137"/>
                    </a:srgbClr>
                  </a:outerShdw>
                </a:effectLst>
                <a:latin typeface="Tw Cen MT" pitchFamily="34" charset="0"/>
              </a:rPr>
              <a:t>; </a:t>
            </a:r>
            <a:r>
              <a:rPr lang="en-IN" sz="3000" dirty="0">
                <a:solidFill>
                  <a:srgbClr val="002060"/>
                </a:solidFill>
                <a:effectLst>
                  <a:outerShdw blurRad="38100" dist="38100" dir="2700000" algn="tl">
                    <a:srgbClr val="000000">
                      <a:alpha val="43137"/>
                    </a:srgbClr>
                  </a:outerShdw>
                </a:effectLst>
              </a:rPr>
              <a:t>finishing i.e. how it has been finished depending upon the fibre composition and end </a:t>
            </a:r>
            <a:r>
              <a:rPr lang="en-IN" sz="3000" dirty="0" smtClean="0">
                <a:solidFill>
                  <a:srgbClr val="002060"/>
                </a:solidFill>
                <a:effectLst>
                  <a:outerShdw blurRad="38100" dist="38100" dir="2700000" algn="tl">
                    <a:srgbClr val="000000">
                      <a:alpha val="43137"/>
                    </a:srgbClr>
                  </a:outerShdw>
                </a:effectLst>
              </a:rPr>
              <a:t>use</a:t>
            </a:r>
            <a:endParaRPr lang="en-US" sz="30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solidFill>
                  <a:srgbClr val="002060"/>
                </a:solidFill>
                <a:effectLst>
                  <a:outerShdw blurRad="38100" dist="38100" dir="2700000" algn="tl">
                    <a:srgbClr val="000000">
                      <a:alpha val="43137"/>
                    </a:srgbClr>
                  </a:outerShdw>
                </a:effectLst>
                <a:latin typeface="Tw Cen MT" pitchFamily="34" charset="0"/>
              </a:rPr>
              <a:t>Factors Affecting Characteristic Of Thread</a:t>
            </a: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002060"/>
                </a:solidFill>
                <a:effectLst>
                  <a:outerShdw blurRad="38100" dist="38100" dir="2700000" algn="tl">
                    <a:srgbClr val="000000">
                      <a:alpha val="43137"/>
                    </a:srgbClr>
                  </a:outerShdw>
                </a:effectLst>
              </a:rPr>
              <a:t>THREAD </a:t>
            </a:r>
            <a:r>
              <a:rPr lang="en-US" sz="5400" dirty="0" smtClean="0">
                <a:solidFill>
                  <a:srgbClr val="002060"/>
                </a:solidFill>
                <a:effectLst>
                  <a:outerShdw blurRad="38100" dist="38100" dir="2700000" algn="tl">
                    <a:srgbClr val="000000">
                      <a:alpha val="43137"/>
                    </a:srgbClr>
                  </a:outerShdw>
                </a:effectLst>
                <a:latin typeface="Tw Cen MT" pitchFamily="34" charset="0"/>
              </a:rPr>
              <a:t>CHARACTERISTIC </a:t>
            </a:r>
            <a:endParaRPr lang="en-US" sz="54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793930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TERMINOLOGY</a:t>
            </a:r>
          </a:p>
        </p:txBody>
      </p:sp>
      <p:sp>
        <p:nvSpPr>
          <p:cNvPr id="6" name="Rectangle 5"/>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002060"/>
                </a:solidFill>
                <a:effectLst>
                  <a:outerShdw blurRad="38100" dist="38100" dir="2700000" algn="tl">
                    <a:srgbClr val="000000">
                      <a:alpha val="43137"/>
                    </a:srgbClr>
                  </a:outerShdw>
                </a:effectLst>
                <a:latin typeface="Tw Cen MT" pitchFamily="34" charset="0"/>
              </a:rPr>
              <a:t>GENERAL TERMINOLOGY USED IN THREAD</a:t>
            </a:r>
            <a:endParaRPr lang="en-US" sz="3200" dirty="0">
              <a:solidFill>
                <a:srgbClr val="002060"/>
              </a:solidFill>
              <a:effectLst>
                <a:outerShdw blurRad="38100" dist="38100" dir="2700000" algn="tl">
                  <a:srgbClr val="000000">
                    <a:alpha val="43137"/>
                  </a:srgbClr>
                </a:outerShdw>
              </a:effectLst>
              <a:latin typeface="Tw Cen MT" pitchFamily="34" charset="0"/>
            </a:endParaRPr>
          </a:p>
        </p:txBody>
      </p:sp>
      <p:sp>
        <p:nvSpPr>
          <p:cNvPr id="2" name="Rectangle 1"/>
          <p:cNvSpPr/>
          <p:nvPr/>
        </p:nvSpPr>
        <p:spPr>
          <a:xfrm>
            <a:off x="0" y="1752600"/>
            <a:ext cx="9144000" cy="5105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rgbClr val="002060"/>
                </a:solidFill>
                <a:effectLst>
                  <a:outerShdw blurRad="38100" dist="38100" dir="2700000" algn="tl">
                    <a:srgbClr val="000000">
                      <a:alpha val="43137"/>
                    </a:srgbClr>
                  </a:outerShdw>
                </a:effectLst>
              </a:rPr>
              <a:t>With </a:t>
            </a:r>
            <a:r>
              <a:rPr lang="en-US" sz="2400" dirty="0">
                <a:solidFill>
                  <a:srgbClr val="002060"/>
                </a:solidFill>
                <a:effectLst>
                  <a:outerShdw blurRad="38100" dist="38100" dir="2700000" algn="tl">
                    <a:srgbClr val="000000">
                      <a:alpha val="43137"/>
                    </a:srgbClr>
                  </a:outerShdw>
                </a:effectLst>
              </a:rPr>
              <a:t>a wide selection of threads to choose from, it is important to know some of the terminology associated with significant thread properties to judge the differences between different thread types</a:t>
            </a:r>
            <a:r>
              <a:rPr lang="en-US" sz="2400" dirty="0" smtClean="0">
                <a:solidFill>
                  <a:srgbClr val="002060"/>
                </a:solidFill>
                <a:effectLst>
                  <a:outerShdw blurRad="38100" dist="38100" dir="2700000" algn="tl">
                    <a:srgbClr val="000000">
                      <a:alpha val="43137"/>
                    </a:srgbClr>
                  </a:outerShdw>
                </a:effectLst>
              </a:rPr>
              <a:t>.</a:t>
            </a:r>
          </a:p>
          <a:p>
            <a:endParaRPr lang="en-US" sz="1000" dirty="0">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TENSILE STRENGTH </a:t>
            </a:r>
            <a:r>
              <a:rPr lang="en-US" sz="2400" dirty="0" smtClean="0">
                <a:solidFill>
                  <a:srgbClr val="002060"/>
                </a:solidFill>
                <a:effectLst>
                  <a:outerShdw blurRad="38100" dist="38100" dir="2700000" algn="tl">
                    <a:srgbClr val="000000">
                      <a:alpha val="43137"/>
                    </a:srgbClr>
                  </a:outerShdw>
                </a:effectLst>
              </a:rPr>
              <a:t>is </a:t>
            </a:r>
            <a:r>
              <a:rPr lang="en-US" sz="2400" dirty="0">
                <a:solidFill>
                  <a:srgbClr val="002060"/>
                </a:solidFill>
                <a:effectLst>
                  <a:outerShdw blurRad="38100" dist="38100" dir="2700000" algn="tl">
                    <a:srgbClr val="000000">
                      <a:alpha val="43137"/>
                    </a:srgbClr>
                  </a:outerShdw>
                </a:effectLst>
              </a:rPr>
              <a:t>the tension at which a thread breaks, expressed in grams or kilograms (force).</a:t>
            </a:r>
          </a:p>
          <a:p>
            <a:endParaRPr lang="en-US" sz="1000" b="1" dirty="0" smtClean="0">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TENACITY</a:t>
            </a:r>
            <a:r>
              <a:rPr lang="en-US" sz="2400" dirty="0" smtClean="0">
                <a:effectLst>
                  <a:outerShdw blurRad="38100" dist="38100" dir="2700000" algn="tl">
                    <a:srgbClr val="000000">
                      <a:alpha val="43137"/>
                    </a:srgbClr>
                  </a:outerShdw>
                </a:effectLst>
              </a:rPr>
              <a:t> </a:t>
            </a:r>
            <a:r>
              <a:rPr lang="en-US" sz="2400" dirty="0">
                <a:solidFill>
                  <a:srgbClr val="002060"/>
                </a:solidFill>
                <a:effectLst>
                  <a:outerShdw blurRad="38100" dist="38100" dir="2700000" algn="tl">
                    <a:srgbClr val="000000">
                      <a:alpha val="43137"/>
                    </a:srgbClr>
                  </a:outerShdw>
                </a:effectLst>
              </a:rPr>
              <a:t>is the relative strength obtained by dividing the tensile strength by the thickness of the structure</a:t>
            </a:r>
            <a:r>
              <a:rPr lang="en-US" sz="2400" dirty="0" smtClean="0">
                <a:solidFill>
                  <a:srgbClr val="002060"/>
                </a:solidFill>
                <a:effectLst>
                  <a:outerShdw blurRad="38100" dist="38100" dir="2700000" algn="tl">
                    <a:srgbClr val="000000">
                      <a:alpha val="43137"/>
                    </a:srgbClr>
                  </a:outerShdw>
                </a:effectLst>
              </a:rPr>
              <a:t>.</a:t>
            </a:r>
          </a:p>
          <a:p>
            <a:endParaRPr lang="en-US" sz="1000" dirty="0">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LOOP STRENGTH </a:t>
            </a:r>
            <a:r>
              <a:rPr lang="en-US" sz="2400" dirty="0" smtClean="0">
                <a:solidFill>
                  <a:srgbClr val="002060"/>
                </a:solidFill>
                <a:effectLst>
                  <a:outerShdw blurRad="38100" dist="38100" dir="2700000" algn="tl">
                    <a:srgbClr val="000000">
                      <a:alpha val="43137"/>
                    </a:srgbClr>
                  </a:outerShdw>
                </a:effectLst>
              </a:rPr>
              <a:t>is </a:t>
            </a:r>
            <a:r>
              <a:rPr lang="en-US" sz="2400" dirty="0">
                <a:solidFill>
                  <a:srgbClr val="002060"/>
                </a:solidFill>
                <a:effectLst>
                  <a:outerShdw blurRad="38100" dist="38100" dir="2700000" algn="tl">
                    <a:srgbClr val="000000">
                      <a:alpha val="43137"/>
                    </a:srgbClr>
                  </a:outerShdw>
                </a:effectLst>
              </a:rPr>
              <a:t>the load required to break a length of thread which is looped through another length of the same thread</a:t>
            </a:r>
            <a:r>
              <a:rPr lang="en-US" sz="2400" dirty="0" smtClean="0">
                <a:solidFill>
                  <a:srgbClr val="002060"/>
                </a:solidFill>
                <a:effectLst>
                  <a:outerShdw blurRad="38100" dist="38100" dir="2700000" algn="tl">
                    <a:srgbClr val="000000">
                      <a:alpha val="43137"/>
                    </a:srgbClr>
                  </a:outerShdw>
                </a:effectLst>
              </a:rPr>
              <a:t>.</a:t>
            </a:r>
          </a:p>
          <a:p>
            <a:endParaRPr lang="en-US" sz="1000" dirty="0">
              <a:solidFill>
                <a:srgbClr val="002060"/>
              </a:solidFill>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MINIMUM LOOP STRENGTH </a:t>
            </a:r>
            <a:r>
              <a:rPr lang="en-US" sz="2400" dirty="0" smtClean="0">
                <a:solidFill>
                  <a:srgbClr val="002060"/>
                </a:solidFill>
                <a:effectLst>
                  <a:outerShdw blurRad="38100" dist="38100" dir="2700000" algn="tl">
                    <a:srgbClr val="000000">
                      <a:alpha val="43137"/>
                    </a:srgbClr>
                  </a:outerShdw>
                </a:effectLst>
              </a:rPr>
              <a:t>is </a:t>
            </a:r>
            <a:r>
              <a:rPr lang="en-US" sz="2400" dirty="0">
                <a:solidFill>
                  <a:srgbClr val="002060"/>
                </a:solidFill>
                <a:effectLst>
                  <a:outerShdw blurRad="38100" dist="38100" dir="2700000" algn="tl">
                    <a:srgbClr val="000000">
                      <a:alpha val="43137"/>
                    </a:srgbClr>
                  </a:outerShdw>
                </a:effectLst>
              </a:rPr>
              <a:t>the strength of the weakest loop in a series of loops (tested in a continuous length of thread).</a:t>
            </a:r>
          </a:p>
        </p:txBody>
      </p:sp>
    </p:spTree>
    <p:extLst>
      <p:ext uri="{BB962C8B-B14F-4D97-AF65-F5344CB8AC3E}">
        <p14:creationId xmlns:p14="http://schemas.microsoft.com/office/powerpoint/2010/main" val="34627535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u="sng" dirty="0" smtClean="0">
                <a:solidFill>
                  <a:srgbClr val="FF0000"/>
                </a:solidFill>
                <a:effectLst>
                  <a:outerShdw blurRad="38100" dist="38100" dir="2700000" algn="tl">
                    <a:srgbClr val="000000">
                      <a:alpha val="43137"/>
                    </a:srgbClr>
                  </a:outerShdw>
                </a:effectLst>
              </a:rPr>
              <a:t>ELONGATION AT BREAK </a:t>
            </a:r>
            <a:r>
              <a:rPr lang="en-US" sz="2400" dirty="0" smtClean="0">
                <a:solidFill>
                  <a:srgbClr val="002060"/>
                </a:solidFill>
                <a:effectLst>
                  <a:outerShdw blurRad="38100" dist="38100" dir="2700000" algn="tl">
                    <a:srgbClr val="000000">
                      <a:alpha val="43137"/>
                    </a:srgbClr>
                  </a:outerShdw>
                </a:effectLst>
              </a:rPr>
              <a:t>is </a:t>
            </a:r>
            <a:r>
              <a:rPr lang="en-US" sz="2400" dirty="0">
                <a:solidFill>
                  <a:srgbClr val="002060"/>
                </a:solidFill>
                <a:effectLst>
                  <a:outerShdw blurRad="38100" dist="38100" dir="2700000" algn="tl">
                    <a:srgbClr val="000000">
                      <a:alpha val="43137"/>
                    </a:srgbClr>
                  </a:outerShdw>
                </a:effectLst>
              </a:rPr>
              <a:t>the amount by which a thread is extended at its breaking point expressed as a percentage of its original length</a:t>
            </a:r>
            <a:r>
              <a:rPr lang="en-US" sz="2400" dirty="0" smtClean="0">
                <a:solidFill>
                  <a:srgbClr val="002060"/>
                </a:solidFill>
                <a:effectLst>
                  <a:outerShdw blurRad="38100" dist="38100" dir="2700000" algn="tl">
                    <a:srgbClr val="000000">
                      <a:alpha val="43137"/>
                    </a:srgbClr>
                  </a:outerShdw>
                </a:effectLst>
              </a:rPr>
              <a:t>.</a:t>
            </a:r>
          </a:p>
          <a:p>
            <a:endParaRPr lang="en-US" sz="1000" dirty="0">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MODULUS</a:t>
            </a:r>
            <a:r>
              <a:rPr lang="en-US" sz="2400" dirty="0" smtClean="0">
                <a:effectLst>
                  <a:outerShdw blurRad="38100" dist="38100" dir="2700000" algn="tl">
                    <a:srgbClr val="000000">
                      <a:alpha val="43137"/>
                    </a:srgbClr>
                  </a:outerShdw>
                </a:effectLst>
              </a:rPr>
              <a:t> </a:t>
            </a:r>
            <a:r>
              <a:rPr lang="en-US" sz="2400" dirty="0">
                <a:solidFill>
                  <a:srgbClr val="002060"/>
                </a:solidFill>
                <a:effectLst>
                  <a:outerShdw blurRad="38100" dist="38100" dir="2700000" algn="tl">
                    <a:srgbClr val="000000">
                      <a:alpha val="43137"/>
                    </a:srgbClr>
                  </a:outerShdw>
                </a:effectLst>
              </a:rPr>
              <a:t>is a term used to denote a numerical value which indicates the manner in which the textile behaves when a tensile force is applied</a:t>
            </a:r>
            <a:r>
              <a:rPr lang="en-US" sz="2400" dirty="0" smtClean="0">
                <a:solidFill>
                  <a:srgbClr val="002060"/>
                </a:solidFill>
                <a:effectLst>
                  <a:outerShdw blurRad="38100" dist="38100" dir="2700000" algn="tl">
                    <a:srgbClr val="000000">
                      <a:alpha val="43137"/>
                    </a:srgbClr>
                  </a:outerShdw>
                </a:effectLst>
              </a:rPr>
              <a:t>.</a:t>
            </a:r>
          </a:p>
          <a:p>
            <a:endParaRPr lang="en-US" sz="1000" dirty="0">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ELASTICITY</a:t>
            </a:r>
            <a:r>
              <a:rPr lang="en-US" sz="2400" dirty="0" smtClean="0">
                <a:effectLst>
                  <a:outerShdw blurRad="38100" dist="38100" dir="2700000" algn="tl">
                    <a:srgbClr val="000000">
                      <a:alpha val="43137"/>
                    </a:srgbClr>
                  </a:outerShdw>
                </a:effectLst>
              </a:rPr>
              <a:t> </a:t>
            </a:r>
            <a:r>
              <a:rPr lang="en-US" sz="2400" dirty="0">
                <a:solidFill>
                  <a:srgbClr val="002060"/>
                </a:solidFill>
                <a:effectLst>
                  <a:outerShdw blurRad="38100" dist="38100" dir="2700000" algn="tl">
                    <a:srgbClr val="000000">
                      <a:alpha val="43137"/>
                    </a:srgbClr>
                  </a:outerShdw>
                </a:effectLst>
              </a:rPr>
              <a:t>is a property of the thread which enables it to recover to its original length after being extended by a set amount</a:t>
            </a:r>
            <a:r>
              <a:rPr lang="en-US" sz="2400" dirty="0" smtClean="0">
                <a:solidFill>
                  <a:srgbClr val="002060"/>
                </a:solidFill>
                <a:effectLst>
                  <a:outerShdw blurRad="38100" dist="38100" dir="2700000" algn="tl">
                    <a:srgbClr val="000000">
                      <a:alpha val="43137"/>
                    </a:srgbClr>
                  </a:outerShdw>
                </a:effectLst>
              </a:rPr>
              <a:t>.</a:t>
            </a:r>
          </a:p>
          <a:p>
            <a:endParaRPr lang="en-US" sz="1000" dirty="0">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SHRINKAGE</a:t>
            </a:r>
            <a:r>
              <a:rPr lang="en-US" sz="2400" dirty="0" smtClean="0">
                <a:effectLst>
                  <a:outerShdw blurRad="38100" dist="38100" dir="2700000" algn="tl">
                    <a:srgbClr val="000000">
                      <a:alpha val="43137"/>
                    </a:srgbClr>
                  </a:outerShdw>
                </a:effectLst>
              </a:rPr>
              <a:t> </a:t>
            </a:r>
            <a:r>
              <a:rPr lang="en-US" sz="2400" dirty="0">
                <a:solidFill>
                  <a:srgbClr val="002060"/>
                </a:solidFill>
                <a:effectLst>
                  <a:outerShdw blurRad="38100" dist="38100" dir="2700000" algn="tl">
                    <a:srgbClr val="000000">
                      <a:alpha val="43137"/>
                    </a:srgbClr>
                  </a:outerShdw>
                </a:effectLst>
              </a:rPr>
              <a:t>is the amount by which a thread contracts under the action of washing or heating</a:t>
            </a:r>
            <a:r>
              <a:rPr lang="en-US" sz="2400" dirty="0" smtClean="0">
                <a:solidFill>
                  <a:srgbClr val="002060"/>
                </a:solidFill>
                <a:effectLst>
                  <a:outerShdw blurRad="38100" dist="38100" dir="2700000" algn="tl">
                    <a:srgbClr val="000000">
                      <a:alpha val="43137"/>
                    </a:srgbClr>
                  </a:outerShdw>
                </a:effectLst>
              </a:rPr>
              <a:t>.</a:t>
            </a:r>
          </a:p>
          <a:p>
            <a:endParaRPr lang="en-US" sz="1000" dirty="0">
              <a:effectLst>
                <a:outerShdw blurRad="38100" dist="38100" dir="2700000" algn="tl">
                  <a:srgbClr val="000000">
                    <a:alpha val="43137"/>
                  </a:srgbClr>
                </a:outerShdw>
              </a:effectLst>
            </a:endParaRPr>
          </a:p>
          <a:p>
            <a:r>
              <a:rPr lang="en-US" sz="2400" u="sng" dirty="0" smtClean="0">
                <a:solidFill>
                  <a:srgbClr val="FF0000"/>
                </a:solidFill>
                <a:effectLst>
                  <a:outerShdw blurRad="38100" dist="38100" dir="2700000" algn="tl">
                    <a:srgbClr val="000000">
                      <a:alpha val="43137"/>
                    </a:srgbClr>
                  </a:outerShdw>
                </a:effectLst>
              </a:rPr>
              <a:t>MOISTURE REGAIN </a:t>
            </a:r>
            <a:r>
              <a:rPr lang="en-US" sz="2400" dirty="0" smtClean="0">
                <a:solidFill>
                  <a:srgbClr val="002060"/>
                </a:solidFill>
                <a:effectLst>
                  <a:outerShdw blurRad="38100" dist="38100" dir="2700000" algn="tl">
                    <a:srgbClr val="000000">
                      <a:alpha val="43137"/>
                    </a:srgbClr>
                  </a:outerShdw>
                </a:effectLst>
              </a:rPr>
              <a:t>is </a:t>
            </a:r>
            <a:r>
              <a:rPr lang="en-US" sz="2400" dirty="0">
                <a:solidFill>
                  <a:srgbClr val="002060"/>
                </a:solidFill>
                <a:effectLst>
                  <a:outerShdw blurRad="38100" dist="38100" dir="2700000" algn="tl">
                    <a:srgbClr val="000000">
                      <a:alpha val="43137"/>
                    </a:srgbClr>
                  </a:outerShdw>
                </a:effectLst>
              </a:rPr>
              <a:t>the weight of moisture in a </a:t>
            </a:r>
            <a:r>
              <a:rPr lang="en-US" sz="2400" dirty="0" smtClean="0">
                <a:solidFill>
                  <a:srgbClr val="002060"/>
                </a:solidFill>
                <a:effectLst>
                  <a:outerShdw blurRad="38100" dist="38100" dir="2700000" algn="tl">
                    <a:srgbClr val="000000">
                      <a:alpha val="43137"/>
                    </a:srgbClr>
                  </a:outerShdw>
                </a:effectLst>
              </a:rPr>
              <a:t>fiber </a:t>
            </a:r>
            <a:r>
              <a:rPr lang="en-US" sz="2400" dirty="0">
                <a:solidFill>
                  <a:srgbClr val="002060"/>
                </a:solidFill>
                <a:effectLst>
                  <a:outerShdw blurRad="38100" dist="38100" dir="2700000" algn="tl">
                    <a:srgbClr val="000000">
                      <a:alpha val="43137"/>
                    </a:srgbClr>
                  </a:outerShdw>
                </a:effectLst>
              </a:rPr>
              <a:t>or thread expressed as a percentage of weight of completely dry material.</a:t>
            </a:r>
          </a:p>
        </p:txBody>
      </p:sp>
      <p:sp>
        <p:nvSpPr>
          <p:cNvPr id="6" name="Rectangle 5"/>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002060"/>
                </a:solidFill>
                <a:effectLst>
                  <a:outerShdw blurRad="38100" dist="38100" dir="2700000" algn="tl">
                    <a:srgbClr val="000000">
                      <a:alpha val="43137"/>
                    </a:srgbClr>
                  </a:outerShdw>
                </a:effectLst>
                <a:latin typeface="Tw Cen MT" pitchFamily="34" charset="0"/>
              </a:rPr>
              <a:t>GENERAL TERMINOLOGY USED IN THREAD</a:t>
            </a:r>
            <a:endParaRPr lang="en-US" sz="3200" dirty="0">
              <a:solidFill>
                <a:srgbClr val="002060"/>
              </a:solidFill>
              <a:effectLst>
                <a:outerShdw blurRad="38100" dist="38100" dir="2700000" algn="tl">
                  <a:srgbClr val="000000">
                    <a:alpha val="43137"/>
                  </a:srgbClr>
                </a:outerShdw>
              </a:effectLst>
              <a:latin typeface="Tw Cen MT" pitchFamily="34" charset="0"/>
            </a:endParaRPr>
          </a:p>
        </p:txBody>
      </p:sp>
      <p:sp>
        <p:nvSpPr>
          <p:cNvPr id="7" name="Rectangle 6"/>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solidFill>
                  <a:srgbClr val="002060"/>
                </a:solidFill>
                <a:effectLst>
                  <a:outerShdw blurRad="38100" dist="38100" dir="2700000" algn="tl">
                    <a:srgbClr val="000000">
                      <a:alpha val="43137"/>
                    </a:srgbClr>
                  </a:outerShdw>
                </a:effectLst>
              </a:rPr>
              <a:t>THREAD TERMINOLOGY</a:t>
            </a:r>
          </a:p>
        </p:txBody>
      </p:sp>
    </p:spTree>
    <p:extLst>
      <p:ext uri="{BB962C8B-B14F-4D97-AF65-F5344CB8AC3E}">
        <p14:creationId xmlns:p14="http://schemas.microsoft.com/office/powerpoint/2010/main" val="292969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17132"/>
            <a:ext cx="9144000" cy="50408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002060"/>
                </a:solidFill>
              </a:rPr>
              <a:t/>
            </a:r>
            <a:br>
              <a:rPr lang="en-US" sz="2800" b="1" dirty="0">
                <a:solidFill>
                  <a:srgbClr val="002060"/>
                </a:solidFill>
              </a:rPr>
            </a:br>
            <a:r>
              <a:rPr lang="en-US" sz="3200" dirty="0" smtClean="0">
                <a:solidFill>
                  <a:srgbClr val="002060"/>
                </a:solidFill>
                <a:effectLst>
                  <a:outerShdw blurRad="38100" dist="38100" dir="2700000" algn="tl">
                    <a:srgbClr val="000000">
                      <a:alpha val="43137"/>
                    </a:srgbClr>
                  </a:outerShdw>
                </a:effectLst>
              </a:rPr>
              <a:t>The </a:t>
            </a:r>
            <a:r>
              <a:rPr lang="en-US" sz="3200" dirty="0">
                <a:solidFill>
                  <a:srgbClr val="002060"/>
                </a:solidFill>
                <a:effectLst>
                  <a:outerShdw blurRad="38100" dist="38100" dir="2700000" algn="tl">
                    <a:srgbClr val="000000">
                      <a:alpha val="43137"/>
                    </a:srgbClr>
                  </a:outerShdw>
                </a:effectLst>
              </a:rPr>
              <a:t>parameters that define the superior </a:t>
            </a:r>
            <a:r>
              <a:rPr lang="en-US" sz="3200" dirty="0" smtClean="0">
                <a:solidFill>
                  <a:srgbClr val="002060"/>
                </a:solidFill>
                <a:effectLst>
                  <a:outerShdw blurRad="38100" dist="38100" dir="2700000" algn="tl">
                    <a:srgbClr val="000000">
                      <a:alpha val="43137"/>
                    </a:srgbClr>
                  </a:outerShdw>
                </a:effectLst>
              </a:rPr>
              <a:t>Sewability </a:t>
            </a:r>
            <a:r>
              <a:rPr lang="en-US" sz="3200" dirty="0">
                <a:solidFill>
                  <a:srgbClr val="002060"/>
                </a:solidFill>
                <a:effectLst>
                  <a:outerShdw blurRad="38100" dist="38100" dir="2700000" algn="tl">
                    <a:srgbClr val="000000">
                      <a:alpha val="43137"/>
                    </a:srgbClr>
                  </a:outerShdw>
                </a:effectLst>
              </a:rPr>
              <a:t>of thread are:</a:t>
            </a:r>
          </a:p>
          <a:p>
            <a:pPr marL="457200" indent="-457200">
              <a:buFont typeface="Arial" charset="0"/>
              <a:buChar char="•"/>
            </a:pPr>
            <a:r>
              <a:rPr lang="en-US" sz="3200" dirty="0" smtClean="0">
                <a:solidFill>
                  <a:srgbClr val="FF0000"/>
                </a:solidFill>
                <a:effectLst>
                  <a:outerShdw blurRad="38100" dist="38100" dir="2700000" algn="tl">
                    <a:srgbClr val="000000">
                      <a:alpha val="43137"/>
                    </a:srgbClr>
                  </a:outerShdw>
                </a:effectLst>
              </a:rPr>
              <a:t>No </a:t>
            </a:r>
            <a:r>
              <a:rPr lang="en-US" sz="3200" dirty="0">
                <a:solidFill>
                  <a:srgbClr val="FF0000"/>
                </a:solidFill>
                <a:effectLst>
                  <a:outerShdw blurRad="38100" dist="38100" dir="2700000" algn="tl">
                    <a:srgbClr val="000000">
                      <a:alpha val="43137"/>
                    </a:srgbClr>
                  </a:outerShdw>
                </a:effectLst>
              </a:rPr>
              <a:t>breakages</a:t>
            </a:r>
            <a:r>
              <a:rPr lang="en-US" sz="3200" dirty="0">
                <a:solidFill>
                  <a:srgbClr val="002060"/>
                </a:solidFill>
                <a:effectLst>
                  <a:outerShdw blurRad="38100" dist="38100" dir="2700000" algn="tl">
                    <a:srgbClr val="000000">
                      <a:alpha val="43137"/>
                    </a:srgbClr>
                  </a:outerShdw>
                </a:effectLst>
              </a:rPr>
              <a:t> in high-speed </a:t>
            </a:r>
            <a:r>
              <a:rPr lang="en-US" sz="3200" dirty="0" smtClean="0">
                <a:solidFill>
                  <a:srgbClr val="002060"/>
                </a:solidFill>
                <a:effectLst>
                  <a:outerShdw blurRad="38100" dist="38100" dir="2700000" algn="tl">
                    <a:srgbClr val="000000">
                      <a:alpha val="43137"/>
                    </a:srgbClr>
                  </a:outerShdw>
                </a:effectLst>
              </a:rPr>
              <a:t>sewing</a:t>
            </a:r>
          </a:p>
          <a:p>
            <a:pPr marL="457200" indent="-457200">
              <a:buFont typeface="Arial" charset="0"/>
              <a:buChar char="•"/>
            </a:pPr>
            <a:r>
              <a:rPr lang="en-US" sz="3200" dirty="0" smtClean="0">
                <a:solidFill>
                  <a:srgbClr val="FF0000"/>
                </a:solidFill>
                <a:effectLst>
                  <a:outerShdw blurRad="38100" dist="38100" dir="2700000" algn="tl">
                    <a:srgbClr val="000000">
                      <a:alpha val="43137"/>
                    </a:srgbClr>
                  </a:outerShdw>
                </a:effectLst>
              </a:rPr>
              <a:t>Consistent </a:t>
            </a:r>
            <a:r>
              <a:rPr lang="en-US" sz="3200" dirty="0">
                <a:solidFill>
                  <a:srgbClr val="FF0000"/>
                </a:solidFill>
                <a:effectLst>
                  <a:outerShdw blurRad="38100" dist="38100" dir="2700000" algn="tl">
                    <a:srgbClr val="000000">
                      <a:alpha val="43137"/>
                    </a:srgbClr>
                  </a:outerShdw>
                </a:effectLst>
              </a:rPr>
              <a:t>stitch </a:t>
            </a:r>
            <a:r>
              <a:rPr lang="en-US" sz="3200" dirty="0" smtClean="0">
                <a:solidFill>
                  <a:srgbClr val="002060"/>
                </a:solidFill>
                <a:effectLst>
                  <a:outerShdw blurRad="38100" dist="38100" dir="2700000" algn="tl">
                    <a:srgbClr val="000000">
                      <a:alpha val="43137"/>
                    </a:srgbClr>
                  </a:outerShdw>
                </a:effectLst>
              </a:rPr>
              <a:t>formation</a:t>
            </a:r>
          </a:p>
          <a:p>
            <a:pPr marL="457200" indent="-457200">
              <a:buFont typeface="Arial" charset="0"/>
              <a:buChar char="•"/>
            </a:pPr>
            <a:r>
              <a:rPr lang="en-US" sz="3200" dirty="0" smtClean="0">
                <a:solidFill>
                  <a:srgbClr val="FF0000"/>
                </a:solidFill>
                <a:effectLst>
                  <a:outerShdw blurRad="38100" dist="38100" dir="2700000" algn="tl">
                    <a:srgbClr val="000000">
                      <a:alpha val="43137"/>
                    </a:srgbClr>
                  </a:outerShdw>
                </a:effectLst>
              </a:rPr>
              <a:t>No </a:t>
            </a:r>
            <a:r>
              <a:rPr lang="en-US" sz="3200" dirty="0">
                <a:solidFill>
                  <a:srgbClr val="FF0000"/>
                </a:solidFill>
                <a:effectLst>
                  <a:outerShdw blurRad="38100" dist="38100" dir="2700000" algn="tl">
                    <a:srgbClr val="000000">
                      <a:alpha val="43137"/>
                    </a:srgbClr>
                  </a:outerShdw>
                </a:effectLst>
              </a:rPr>
              <a:t>skipped </a:t>
            </a:r>
            <a:r>
              <a:rPr lang="en-US" sz="3200" dirty="0" smtClean="0">
                <a:solidFill>
                  <a:srgbClr val="002060"/>
                </a:solidFill>
                <a:effectLst>
                  <a:outerShdw blurRad="38100" dist="38100" dir="2700000" algn="tl">
                    <a:srgbClr val="000000">
                      <a:alpha val="43137"/>
                    </a:srgbClr>
                  </a:outerShdw>
                </a:effectLst>
              </a:rPr>
              <a:t>stitches</a:t>
            </a:r>
          </a:p>
          <a:p>
            <a:pPr marL="457200" indent="-457200">
              <a:buFont typeface="Arial" charset="0"/>
              <a:buChar char="•"/>
            </a:pPr>
            <a:r>
              <a:rPr lang="en-US" sz="3200" dirty="0" smtClean="0">
                <a:solidFill>
                  <a:srgbClr val="FF0000"/>
                </a:solidFill>
                <a:effectLst>
                  <a:outerShdw blurRad="38100" dist="38100" dir="2700000" algn="tl">
                    <a:srgbClr val="000000">
                      <a:alpha val="43137"/>
                    </a:srgbClr>
                  </a:outerShdw>
                </a:effectLst>
              </a:rPr>
              <a:t>Evenness</a:t>
            </a:r>
            <a:r>
              <a:rPr lang="en-US" sz="3200" dirty="0">
                <a:solidFill>
                  <a:srgbClr val="002060"/>
                </a:solidFill>
                <a:effectLst>
                  <a:outerShdw blurRad="38100" dist="38100" dir="2700000" algn="tl">
                    <a:srgbClr val="000000">
                      <a:alpha val="43137"/>
                    </a:srgbClr>
                  </a:outerShdw>
                </a:effectLst>
              </a:rPr>
              <a:t>, to prevent changes in tension during </a:t>
            </a:r>
            <a:r>
              <a:rPr lang="en-US" sz="3200" dirty="0" smtClean="0">
                <a:solidFill>
                  <a:srgbClr val="002060"/>
                </a:solidFill>
                <a:effectLst>
                  <a:outerShdw blurRad="38100" dist="38100" dir="2700000" algn="tl">
                    <a:srgbClr val="000000">
                      <a:alpha val="43137"/>
                    </a:srgbClr>
                  </a:outerShdw>
                </a:effectLst>
              </a:rPr>
              <a:t>sewing</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A </a:t>
            </a:r>
            <a:r>
              <a:rPr lang="en-US" sz="3200" dirty="0">
                <a:solidFill>
                  <a:srgbClr val="002060"/>
                </a:solidFill>
                <a:effectLst>
                  <a:outerShdw blurRad="38100" dist="38100" dir="2700000" algn="tl">
                    <a:srgbClr val="000000">
                      <a:alpha val="43137"/>
                    </a:srgbClr>
                  </a:outerShdw>
                </a:effectLst>
              </a:rPr>
              <a:t>high level of </a:t>
            </a:r>
            <a:r>
              <a:rPr lang="en-US" sz="3200" dirty="0">
                <a:solidFill>
                  <a:srgbClr val="FF0000"/>
                </a:solidFill>
                <a:effectLst>
                  <a:outerShdw blurRad="38100" dist="38100" dir="2700000" algn="tl">
                    <a:srgbClr val="000000">
                      <a:alpha val="43137"/>
                    </a:srgbClr>
                  </a:outerShdw>
                </a:effectLst>
              </a:rPr>
              <a:t>abrasion </a:t>
            </a:r>
            <a:r>
              <a:rPr lang="en-US" sz="3200" dirty="0" smtClean="0">
                <a:solidFill>
                  <a:srgbClr val="FF0000"/>
                </a:solidFill>
                <a:effectLst>
                  <a:outerShdw blurRad="38100" dist="38100" dir="2700000" algn="tl">
                    <a:srgbClr val="000000">
                      <a:alpha val="43137"/>
                    </a:srgbClr>
                  </a:outerShdw>
                </a:effectLst>
              </a:rPr>
              <a:t>resistance</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Sufficient </a:t>
            </a:r>
            <a:r>
              <a:rPr lang="en-US" sz="3200" dirty="0">
                <a:solidFill>
                  <a:srgbClr val="FF0000"/>
                </a:solidFill>
                <a:effectLst>
                  <a:outerShdw blurRad="38100" dist="38100" dir="2700000" algn="tl">
                    <a:srgbClr val="000000">
                      <a:alpha val="43137"/>
                    </a:srgbClr>
                  </a:outerShdw>
                </a:effectLst>
              </a:rPr>
              <a:t>surface smoothness</a:t>
            </a:r>
            <a:r>
              <a:rPr lang="en-US" sz="3200" dirty="0">
                <a:solidFill>
                  <a:srgbClr val="002060"/>
                </a:solidFill>
                <a:effectLst>
                  <a:outerShdw blurRad="38100" dist="38100" dir="2700000" algn="tl">
                    <a:srgbClr val="000000">
                      <a:alpha val="43137"/>
                    </a:srgbClr>
                  </a:outerShdw>
                </a:effectLst>
              </a:rPr>
              <a:t>, to pass easily through the machine guides </a:t>
            </a:r>
          </a:p>
          <a:p>
            <a:pPr>
              <a:buBlip>
                <a:blip r:embed="rId2"/>
              </a:buBlip>
            </a:pPr>
            <a:endParaRPr lang="en-US" sz="28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002060"/>
                </a:solidFill>
                <a:effectLst>
                  <a:outerShdw blurRad="38100" dist="38100" dir="2700000" algn="tl">
                    <a:srgbClr val="000000">
                      <a:alpha val="43137"/>
                    </a:srgbClr>
                  </a:outerShdw>
                </a:effectLst>
                <a:latin typeface="Tw Cen MT" pitchFamily="34" charset="0"/>
              </a:rPr>
              <a:t>GENERAL SEWING PARAMETERS</a:t>
            </a:r>
            <a:endParaRPr lang="en-US" sz="3600" dirty="0">
              <a:solidFill>
                <a:srgbClr val="002060"/>
              </a:solidFill>
              <a:effectLst>
                <a:outerShdw blurRad="38100" dist="38100" dir="2700000" algn="tl">
                  <a:srgbClr val="000000">
                    <a:alpha val="43137"/>
                  </a:srgbClr>
                </a:outerShdw>
              </a:effectLst>
              <a:latin typeface="Tw Cen MT" pitchFamily="34" charset="0"/>
            </a:endParaRPr>
          </a:p>
        </p:txBody>
      </p:sp>
      <p:sp>
        <p:nvSpPr>
          <p:cNvPr id="7" name="Rectangle 6"/>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smtClean="0">
                <a:solidFill>
                  <a:srgbClr val="002060"/>
                </a:solidFill>
                <a:effectLst>
                  <a:outerShdw blurRad="38100" dist="38100" dir="2700000" algn="tl">
                    <a:srgbClr val="000000">
                      <a:alpha val="43137"/>
                    </a:srgbClr>
                  </a:outerShdw>
                </a:effectLst>
              </a:rPr>
              <a:t>THREAD-</a:t>
            </a:r>
            <a:r>
              <a:rPr lang="en-US" sz="6600" b="1" dirty="0" smtClean="0">
                <a:solidFill>
                  <a:srgbClr val="002060"/>
                </a:solidFill>
              </a:rPr>
              <a:t> </a:t>
            </a:r>
            <a:r>
              <a:rPr lang="en-US" sz="4000" b="1" dirty="0" smtClean="0">
                <a:solidFill>
                  <a:srgbClr val="002060"/>
                </a:solidFill>
                <a:effectLst>
                  <a:outerShdw blurRad="38100" dist="38100" dir="2700000" algn="tl">
                    <a:srgbClr val="000000">
                      <a:alpha val="43137"/>
                    </a:srgbClr>
                  </a:outerShdw>
                </a:effectLst>
              </a:rPr>
              <a:t>SEWABILITY PARAMETERS</a:t>
            </a:r>
            <a:endParaRPr lang="en-US" sz="40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69084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371600"/>
            <a:ext cx="9144001" cy="5486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002060"/>
                </a:solidFill>
                <a:effectLst>
                  <a:outerShdw blurRad="38100" dist="38100" dir="2700000" algn="tl">
                    <a:srgbClr val="000000">
                      <a:alpha val="43137"/>
                    </a:srgbClr>
                  </a:outerShdw>
                </a:effectLst>
              </a:rPr>
              <a:t>Factors affecting performance</a:t>
            </a:r>
          </a:p>
          <a:p>
            <a:r>
              <a:rPr lang="en-US" sz="2800" dirty="0">
                <a:solidFill>
                  <a:srgbClr val="002060"/>
                </a:solidFill>
                <a:effectLst>
                  <a:outerShdw blurRad="38100" dist="38100" dir="2700000" algn="tl">
                    <a:srgbClr val="000000">
                      <a:alpha val="43137"/>
                    </a:srgbClr>
                  </a:outerShdw>
                </a:effectLst>
              </a:rPr>
              <a:t>Thread used in garments must be durable enough to withstand the abrasion and needle heat that occur while sewing, garment finishing, stretching and recovery during wear.</a:t>
            </a:r>
          </a:p>
          <a:p>
            <a:r>
              <a:rPr lang="en-US" sz="2800" dirty="0">
                <a:solidFill>
                  <a:srgbClr val="002060"/>
                </a:solidFill>
                <a:effectLst>
                  <a:outerShdw blurRad="38100" dist="38100" dir="2700000" algn="tl">
                    <a:srgbClr val="000000">
                      <a:alpha val="43137"/>
                    </a:srgbClr>
                  </a:outerShdw>
                </a:effectLst>
              </a:rPr>
              <a:t>Thread performance in garments can be evaluated from its</a:t>
            </a:r>
          </a:p>
          <a:p>
            <a:pPr marL="457200" indent="-457200">
              <a:buFont typeface="Arial" charset="0"/>
              <a:buChar char="•"/>
            </a:pPr>
            <a:r>
              <a:rPr lang="en-US" sz="2800" dirty="0" smtClean="0">
                <a:solidFill>
                  <a:srgbClr val="002060"/>
                </a:solidFill>
                <a:effectLst>
                  <a:outerShdw blurRad="38100" dist="38100" dir="2700000" algn="tl">
                    <a:srgbClr val="000000">
                      <a:alpha val="43137"/>
                    </a:srgbClr>
                  </a:outerShdw>
                </a:effectLst>
              </a:rPr>
              <a:t>Seam strength</a:t>
            </a:r>
          </a:p>
          <a:p>
            <a:pPr marL="457200" indent="-457200">
              <a:buFont typeface="Arial" charset="0"/>
              <a:buChar char="•"/>
            </a:pPr>
            <a:r>
              <a:rPr lang="en-US" sz="2800" dirty="0" smtClean="0">
                <a:solidFill>
                  <a:srgbClr val="002060"/>
                </a:solidFill>
                <a:effectLst>
                  <a:outerShdw blurRad="38100" dist="38100" dir="2700000" algn="tl">
                    <a:srgbClr val="000000">
                      <a:alpha val="43137"/>
                    </a:srgbClr>
                  </a:outerShdw>
                </a:effectLst>
              </a:rPr>
              <a:t>Abrasion resistance</a:t>
            </a:r>
          </a:p>
          <a:p>
            <a:pPr marL="457200" indent="-457200">
              <a:buFont typeface="Arial" charset="0"/>
              <a:buChar char="•"/>
            </a:pPr>
            <a:r>
              <a:rPr lang="en-US" sz="2800" dirty="0" smtClean="0">
                <a:solidFill>
                  <a:srgbClr val="002060"/>
                </a:solidFill>
                <a:effectLst>
                  <a:outerShdw blurRad="38100" dist="38100" dir="2700000" algn="tl">
                    <a:srgbClr val="000000">
                      <a:alpha val="43137"/>
                    </a:srgbClr>
                  </a:outerShdw>
                </a:effectLst>
              </a:rPr>
              <a:t>Elasticity</a:t>
            </a:r>
          </a:p>
          <a:p>
            <a:pPr marL="457200" indent="-457200">
              <a:buFont typeface="Arial" charset="0"/>
              <a:buChar char="•"/>
            </a:pPr>
            <a:r>
              <a:rPr lang="en-US" sz="2800" dirty="0" smtClean="0">
                <a:solidFill>
                  <a:srgbClr val="002060"/>
                </a:solidFill>
                <a:effectLst>
                  <a:outerShdw blurRad="38100" dist="38100" dir="2700000" algn="tl">
                    <a:srgbClr val="000000">
                      <a:alpha val="43137"/>
                    </a:srgbClr>
                  </a:outerShdw>
                </a:effectLst>
              </a:rPr>
              <a:t>Chemical resistance</a:t>
            </a:r>
          </a:p>
          <a:p>
            <a:pPr marL="457200" indent="-457200">
              <a:buFont typeface="Arial" charset="0"/>
              <a:buChar char="•"/>
            </a:pPr>
            <a:r>
              <a:rPr lang="en-US" sz="2800" dirty="0" smtClean="0">
                <a:solidFill>
                  <a:srgbClr val="002060"/>
                </a:solidFill>
                <a:effectLst>
                  <a:outerShdw blurRad="38100" dist="38100" dir="2700000" algn="tl">
                    <a:srgbClr val="000000">
                      <a:alpha val="43137"/>
                    </a:srgbClr>
                  </a:outerShdw>
                </a:effectLst>
              </a:rPr>
              <a:t>Flammability</a:t>
            </a:r>
          </a:p>
          <a:p>
            <a:pPr marL="457200" indent="-457200">
              <a:buFont typeface="Arial" charset="0"/>
              <a:buChar char="•"/>
            </a:pPr>
            <a:r>
              <a:rPr lang="en-US" sz="2800" dirty="0" smtClean="0">
                <a:solidFill>
                  <a:srgbClr val="002060"/>
                </a:solidFill>
                <a:effectLst>
                  <a:outerShdw blurRad="38100" dist="38100" dir="2700000" algn="tl">
                    <a:srgbClr val="000000">
                      <a:alpha val="43137"/>
                    </a:srgbClr>
                  </a:outerShdw>
                </a:effectLst>
              </a:rPr>
              <a:t>Colour </a:t>
            </a:r>
            <a:r>
              <a:rPr lang="en-US" sz="2800" dirty="0">
                <a:solidFill>
                  <a:srgbClr val="002060"/>
                </a:solidFill>
                <a:effectLst>
                  <a:outerShdw blurRad="38100" dist="38100" dir="2700000" algn="tl">
                    <a:srgbClr val="000000">
                      <a:alpha val="43137"/>
                    </a:srgbClr>
                  </a:outerShdw>
                </a:effectLst>
              </a:rPr>
              <a:t>fastness</a:t>
            </a:r>
          </a:p>
        </p:txBody>
      </p:sp>
      <p:sp>
        <p:nvSpPr>
          <p:cNvPr id="4" name="Rectangle 3"/>
          <p:cNvSpPr/>
          <p:nvPr/>
        </p:nvSpPr>
        <p:spPr>
          <a:xfrm>
            <a:off x="5181600" y="4114800"/>
            <a:ext cx="3962401" cy="2743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6" name="Rectangle 5"/>
          <p:cNvSpPr/>
          <p:nvPr/>
        </p:nvSpPr>
        <p:spPr>
          <a:xfrm>
            <a:off x="0" y="0"/>
            <a:ext cx="9144000" cy="121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smtClean="0">
                <a:solidFill>
                  <a:srgbClr val="002060"/>
                </a:solidFill>
                <a:effectLst>
                  <a:outerShdw blurRad="38100" dist="38100" dir="2700000" algn="tl">
                    <a:srgbClr val="000000">
                      <a:alpha val="43137"/>
                    </a:srgbClr>
                  </a:outerShdw>
                </a:effectLst>
              </a:rPr>
              <a:t>THREAD-</a:t>
            </a:r>
            <a:r>
              <a:rPr lang="en-US" sz="3200" dirty="0" smtClean="0">
                <a:solidFill>
                  <a:srgbClr val="002060"/>
                </a:solidFill>
                <a:effectLst>
                  <a:outerShdw blurRad="38100" dist="38100" dir="2700000" algn="tl">
                    <a:srgbClr val="000000">
                      <a:alpha val="43137"/>
                    </a:srgbClr>
                  </a:outerShdw>
                </a:effectLst>
              </a:rPr>
              <a:t>PERFORMANCE AFFECTING FACTORS</a:t>
            </a:r>
            <a:endParaRPr lang="en-US" sz="3200" dirty="0">
              <a:solidFill>
                <a:srgbClr val="002060"/>
              </a:solidFill>
              <a:effectLst>
                <a:outerShdw blurRad="38100" dist="38100" dir="2700000" algn="tl">
                  <a:srgbClr val="000000">
                    <a:alpha val="43137"/>
                  </a:srgbClr>
                </a:outerShdw>
              </a:effectLst>
            </a:endParaRPr>
          </a:p>
        </p:txBody>
      </p:sp>
      <p:pic>
        <p:nvPicPr>
          <p:cNvPr id="8194" name="Picture 2" descr="http://www.coatsindustrial.com/en/images/Bobbins_tcm35-187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2234" y="4305299"/>
            <a:ext cx="3513166" cy="2400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1155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9144000" cy="1752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IN" sz="2800" dirty="0">
                <a:solidFill>
                  <a:srgbClr val="FF0000"/>
                </a:solidFill>
                <a:effectLst>
                  <a:outerShdw blurRad="38100" dist="38100" dir="2700000" algn="tl">
                    <a:srgbClr val="000000">
                      <a:alpha val="43137"/>
                    </a:srgbClr>
                  </a:outerShdw>
                </a:effectLst>
              </a:rPr>
              <a:t>Good tensile strength </a:t>
            </a:r>
            <a:r>
              <a:rPr lang="en-IN" sz="2800" dirty="0">
                <a:solidFill>
                  <a:srgbClr val="002060"/>
                </a:solidFill>
                <a:effectLst>
                  <a:outerShdw blurRad="38100" dist="38100" dir="2700000" algn="tl">
                    <a:srgbClr val="000000">
                      <a:alpha val="43137"/>
                    </a:srgbClr>
                  </a:outerShdw>
                </a:effectLst>
              </a:rPr>
              <a:t>holds the stitched seam securely during wash and wear.</a:t>
            </a:r>
          </a:p>
          <a:p>
            <a:pPr marL="285750" indent="-285750">
              <a:buFont typeface="Arial" pitchFamily="34" charset="0"/>
              <a:buChar char="•"/>
            </a:pPr>
            <a:endParaRPr lang="en-IN" sz="2800" dirty="0">
              <a:effectLst>
                <a:outerShdw blurRad="38100" dist="38100" dir="2700000" algn="tl">
                  <a:srgbClr val="000000">
                    <a:alpha val="43137"/>
                  </a:srgbClr>
                </a:outerShdw>
              </a:effectLst>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rgbClr val="002060"/>
                </a:solidFill>
                <a:effectLst>
                  <a:outerShdw blurRad="38100" dist="38100" dir="2700000" algn="tl">
                    <a:srgbClr val="000000">
                      <a:alpha val="43137"/>
                    </a:srgbClr>
                  </a:outerShdw>
                </a:effectLst>
              </a:rPr>
              <a:t>QUALITIES OF GOOD THREAD</a:t>
            </a:r>
            <a:endParaRPr lang="en-US" sz="36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Requirements of good quality sewing thread</a:t>
            </a:r>
            <a:endParaRPr lang="en-US" sz="36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11373" y="3733800"/>
            <a:ext cx="9144000" cy="1752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endParaRPr lang="en-IN" sz="2800" dirty="0">
              <a:effectLst>
                <a:outerShdw blurRad="38100" dist="38100" dir="2700000" algn="tl">
                  <a:srgbClr val="000000">
                    <a:alpha val="43137"/>
                  </a:srgbClr>
                </a:outerShdw>
              </a:effectLst>
            </a:endParaRPr>
          </a:p>
          <a:p>
            <a:pPr marL="285750" indent="-285750">
              <a:buFont typeface="Arial" pitchFamily="34" charset="0"/>
              <a:buChar char="•"/>
            </a:pPr>
            <a:r>
              <a:rPr lang="en-IN" sz="2800" dirty="0">
                <a:solidFill>
                  <a:srgbClr val="FF0000"/>
                </a:solidFill>
                <a:effectLst>
                  <a:outerShdw blurRad="38100" dist="38100" dir="2700000" algn="tl">
                    <a:srgbClr val="000000">
                      <a:alpha val="43137"/>
                    </a:srgbClr>
                  </a:outerShdw>
                </a:effectLst>
              </a:rPr>
              <a:t>Smooth surface</a:t>
            </a:r>
            <a:r>
              <a:rPr lang="en-IN" sz="2800" dirty="0">
                <a:effectLst>
                  <a:outerShdw blurRad="38100" dist="38100" dir="2700000" algn="tl">
                    <a:srgbClr val="000000">
                      <a:alpha val="43137"/>
                    </a:srgbClr>
                  </a:outerShdw>
                </a:effectLst>
              </a:rPr>
              <a:t> </a:t>
            </a:r>
            <a:r>
              <a:rPr lang="en-IN" sz="2800" dirty="0">
                <a:solidFill>
                  <a:srgbClr val="002060"/>
                </a:solidFill>
                <a:effectLst>
                  <a:outerShdw blurRad="38100" dist="38100" dir="2700000" algn="tl">
                    <a:srgbClr val="000000">
                      <a:alpha val="43137"/>
                    </a:srgbClr>
                  </a:outerShdw>
                </a:effectLst>
              </a:rPr>
              <a:t>and absence of faults ensures less friction between the needle and the material during high-speed sewing. The thread must be well lubricated to increase its Sewability and resistance to abrasion. </a:t>
            </a:r>
          </a:p>
          <a:p>
            <a:pPr marL="285750" indent="-285750">
              <a:buFont typeface="Arial" pitchFamily="34" charset="0"/>
              <a:buChar char="•"/>
            </a:pPr>
            <a:endParaRPr lang="en-IN"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613764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9144000" cy="2514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IN" sz="2600" dirty="0" smtClean="0">
                <a:solidFill>
                  <a:srgbClr val="FF0000"/>
                </a:solidFill>
                <a:effectLst>
                  <a:outerShdw blurRad="38100" dist="38100" dir="2700000" algn="tl">
                    <a:srgbClr val="000000">
                      <a:alpha val="43137"/>
                    </a:srgbClr>
                  </a:outerShdw>
                </a:effectLst>
              </a:rPr>
              <a:t>Uniform </a:t>
            </a:r>
            <a:r>
              <a:rPr lang="en-IN" sz="2600" dirty="0">
                <a:solidFill>
                  <a:srgbClr val="FF0000"/>
                </a:solidFill>
                <a:effectLst>
                  <a:outerShdw blurRad="38100" dist="38100" dir="2700000" algn="tl">
                    <a:srgbClr val="000000">
                      <a:alpha val="43137"/>
                    </a:srgbClr>
                  </a:outerShdw>
                </a:effectLst>
              </a:rPr>
              <a:t>thickness </a:t>
            </a:r>
            <a:r>
              <a:rPr lang="en-IN" sz="2600" dirty="0">
                <a:solidFill>
                  <a:srgbClr val="002060"/>
                </a:solidFill>
                <a:effectLst>
                  <a:outerShdw blurRad="38100" dist="38100" dir="2700000" algn="tl">
                    <a:srgbClr val="000000">
                      <a:alpha val="43137"/>
                    </a:srgbClr>
                  </a:outerShdw>
                </a:effectLst>
              </a:rPr>
              <a:t>/ diameter results in an even sewing thread, which moves smoothly and quickly through the needle eye and the fabric. It also affects the thread’s tensile strength, resistance to abrasion and its twist construction. An uneven thread may twist into short knots and jam at the eye of the needle.</a:t>
            </a:r>
            <a:endParaRPr lang="en-US" sz="2600" b="1"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Requirements of good quality sewing thread</a:t>
            </a:r>
            <a:endParaRPr lang="en-US" sz="36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0" y="4495800"/>
            <a:ext cx="9144000" cy="2362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itchFamily="34" charset="0"/>
              <a:buChar char="•"/>
            </a:pPr>
            <a:r>
              <a:rPr lang="en-IN" sz="2600" dirty="0" smtClean="0">
                <a:solidFill>
                  <a:srgbClr val="FF0000"/>
                </a:solidFill>
                <a:effectLst>
                  <a:outerShdw blurRad="38100" dist="38100" dir="2700000" algn="tl">
                    <a:srgbClr val="000000">
                      <a:alpha val="43137"/>
                    </a:srgbClr>
                  </a:outerShdw>
                </a:effectLst>
              </a:rPr>
              <a:t>Good </a:t>
            </a:r>
            <a:r>
              <a:rPr lang="en-IN" sz="2600" dirty="0">
                <a:solidFill>
                  <a:srgbClr val="FF0000"/>
                </a:solidFill>
                <a:effectLst>
                  <a:outerShdw blurRad="38100" dist="38100" dir="2700000" algn="tl">
                    <a:srgbClr val="000000">
                      <a:alpha val="43137"/>
                    </a:srgbClr>
                  </a:outerShdw>
                </a:effectLst>
              </a:rPr>
              <a:t>elasticity </a:t>
            </a:r>
            <a:r>
              <a:rPr lang="en-IN" sz="2600" dirty="0">
                <a:solidFill>
                  <a:srgbClr val="002060"/>
                </a:solidFill>
                <a:effectLst>
                  <a:outerShdw blurRad="38100" dist="38100" dir="2700000" algn="tl">
                    <a:srgbClr val="000000">
                      <a:alpha val="43137"/>
                    </a:srgbClr>
                  </a:outerShdw>
                </a:effectLst>
              </a:rPr>
              <a:t>enables thread to recover its original length immediately after the tension has been released. The elasticity of sewing thread affects the strength and the finished quality of a stitched seam</a:t>
            </a:r>
            <a:r>
              <a:rPr lang="en-IN" sz="2600" dirty="0" smtClean="0">
                <a:solidFill>
                  <a:srgbClr val="002060"/>
                </a:solidFill>
                <a:effectLst>
                  <a:outerShdw blurRad="38100" dist="38100" dir="2700000" algn="tl">
                    <a:srgbClr val="000000">
                      <a:alpha val="43137"/>
                    </a:srgbClr>
                  </a:outerShdw>
                </a:effectLst>
              </a:rPr>
              <a:t>.</a:t>
            </a:r>
          </a:p>
        </p:txBody>
      </p:sp>
      <p:sp>
        <p:nvSpPr>
          <p:cNvPr id="8" name="Rectangle 7"/>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rgbClr val="002060"/>
                </a:solidFill>
                <a:effectLst>
                  <a:outerShdw blurRad="38100" dist="38100" dir="2700000" algn="tl">
                    <a:srgbClr val="000000">
                      <a:alpha val="43137"/>
                    </a:srgbClr>
                  </a:outerShdw>
                </a:effectLst>
              </a:rPr>
              <a:t>QUALITIES OF GOOD THREAD</a:t>
            </a:r>
            <a:endParaRPr lang="en-US" sz="36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965816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752600"/>
            <a:ext cx="9144000" cy="1295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itchFamily="34" charset="0"/>
              <a:buChar char="•"/>
            </a:pPr>
            <a:r>
              <a:rPr lang="en-IN" sz="2600" dirty="0" smtClean="0">
                <a:solidFill>
                  <a:srgbClr val="FF0000"/>
                </a:solidFill>
                <a:effectLst>
                  <a:outerShdw blurRad="38100" dist="38100" dir="2700000" algn="tl">
                    <a:srgbClr val="000000">
                      <a:alpha val="43137"/>
                    </a:srgbClr>
                  </a:outerShdw>
                </a:effectLst>
              </a:rPr>
              <a:t>Good </a:t>
            </a:r>
            <a:r>
              <a:rPr lang="en-IN" sz="2600" dirty="0">
                <a:solidFill>
                  <a:srgbClr val="FF0000"/>
                </a:solidFill>
                <a:effectLst>
                  <a:outerShdw blurRad="38100" dist="38100" dir="2700000" algn="tl">
                    <a:srgbClr val="000000">
                      <a:alpha val="43137"/>
                    </a:srgbClr>
                  </a:outerShdw>
                </a:effectLst>
              </a:rPr>
              <a:t>colour fastness </a:t>
            </a:r>
            <a:r>
              <a:rPr lang="en-IN" sz="2600" dirty="0">
                <a:solidFill>
                  <a:srgbClr val="002060"/>
                </a:solidFill>
                <a:effectLst>
                  <a:outerShdw blurRad="38100" dist="38100" dir="2700000" algn="tl">
                    <a:srgbClr val="000000">
                      <a:alpha val="43137"/>
                    </a:srgbClr>
                  </a:outerShdw>
                </a:effectLst>
              </a:rPr>
              <a:t>provides immunity to the different agents the thread is exposed to during manufacture and washing. The thread must hence be uniformly dyed</a:t>
            </a:r>
            <a:r>
              <a:rPr lang="en-IN" sz="2600" dirty="0" smtClean="0">
                <a:solidFill>
                  <a:srgbClr val="002060"/>
                </a:solidFill>
                <a:effectLst>
                  <a:outerShdw blurRad="38100" dist="38100" dir="2700000" algn="tl">
                    <a:srgbClr val="000000">
                      <a:alpha val="43137"/>
                    </a:srgbClr>
                  </a:outerShdw>
                </a:effectLst>
              </a:rPr>
              <a:t>.</a:t>
            </a: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002060"/>
                </a:solidFill>
                <a:effectLst>
                  <a:outerShdw blurRad="38100" dist="38100" dir="2700000" algn="tl">
                    <a:srgbClr val="000000">
                      <a:alpha val="43137"/>
                    </a:srgbClr>
                  </a:outerShdw>
                </a:effectLst>
              </a:rPr>
              <a:t>Requirements of good quality sewing thread</a:t>
            </a:r>
            <a:endParaRPr lang="en-US" sz="36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0" y="3124200"/>
            <a:ext cx="9144000" cy="914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itchFamily="34" charset="0"/>
              <a:buChar char="•"/>
            </a:pPr>
            <a:r>
              <a:rPr lang="en-IN" sz="2600" dirty="0">
                <a:solidFill>
                  <a:srgbClr val="FF0000"/>
                </a:solidFill>
                <a:effectLst>
                  <a:outerShdw blurRad="38100" dist="38100" dir="2700000" algn="tl">
                    <a:srgbClr val="000000">
                      <a:alpha val="43137"/>
                    </a:srgbClr>
                  </a:outerShdw>
                </a:effectLst>
              </a:rPr>
              <a:t>Low shrinkage </a:t>
            </a:r>
            <a:r>
              <a:rPr lang="en-IN" sz="2600" dirty="0">
                <a:solidFill>
                  <a:srgbClr val="002060"/>
                </a:solidFill>
                <a:effectLst>
                  <a:outerShdw blurRad="38100" dist="38100" dir="2700000" algn="tl">
                    <a:srgbClr val="000000">
                      <a:alpha val="43137"/>
                    </a:srgbClr>
                  </a:outerShdw>
                </a:effectLst>
              </a:rPr>
              <a:t>of the thread being used on the fabric material with higher shrinkage reduces the chances of seam puckering</a:t>
            </a:r>
            <a:r>
              <a:rPr lang="en-IN" sz="2600" dirty="0" smtClean="0">
                <a:solidFill>
                  <a:srgbClr val="002060"/>
                </a:solidFill>
                <a:effectLst>
                  <a:outerShdw blurRad="38100" dist="38100" dir="2700000" algn="tl">
                    <a:srgbClr val="000000">
                      <a:alpha val="43137"/>
                    </a:srgbClr>
                  </a:outerShdw>
                </a:effectLst>
              </a:rPr>
              <a:t>.</a:t>
            </a:r>
          </a:p>
        </p:txBody>
      </p:sp>
      <p:sp>
        <p:nvSpPr>
          <p:cNvPr id="8" name="Rectangle 7"/>
          <p:cNvSpPr/>
          <p:nvPr/>
        </p:nvSpPr>
        <p:spPr>
          <a:xfrm>
            <a:off x="18197" y="4114800"/>
            <a:ext cx="9144000" cy="1371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itchFamily="34" charset="0"/>
              <a:buChar char="•"/>
            </a:pPr>
            <a:r>
              <a:rPr lang="en-IN" sz="2600" dirty="0" smtClean="0">
                <a:solidFill>
                  <a:srgbClr val="FF0000"/>
                </a:solidFill>
                <a:effectLst>
                  <a:outerShdw blurRad="38100" dist="38100" dir="2700000" algn="tl">
                    <a:srgbClr val="000000">
                      <a:alpha val="43137"/>
                    </a:srgbClr>
                  </a:outerShdw>
                </a:effectLst>
              </a:rPr>
              <a:t>Good </a:t>
            </a:r>
            <a:r>
              <a:rPr lang="en-IN" sz="2600" dirty="0">
                <a:solidFill>
                  <a:srgbClr val="FF0000"/>
                </a:solidFill>
                <a:effectLst>
                  <a:outerShdw blurRad="38100" dist="38100" dir="2700000" algn="tl">
                    <a:srgbClr val="000000">
                      <a:alpha val="43137"/>
                    </a:srgbClr>
                  </a:outerShdw>
                </a:effectLst>
              </a:rPr>
              <a:t>resistance </a:t>
            </a:r>
            <a:r>
              <a:rPr lang="en-IN" sz="2600" dirty="0">
                <a:solidFill>
                  <a:srgbClr val="002060"/>
                </a:solidFill>
                <a:effectLst>
                  <a:outerShdw blurRad="38100" dist="38100" dir="2700000" algn="tl">
                    <a:srgbClr val="000000">
                      <a:alpha val="43137"/>
                    </a:srgbClr>
                  </a:outerShdw>
                </a:effectLst>
              </a:rPr>
              <a:t>to chemical attack is a desirable property for thread used in garments which may undergo washing, bleaching or dry-cleaning</a:t>
            </a:r>
            <a:r>
              <a:rPr lang="en-IN" sz="2600" dirty="0" smtClean="0">
                <a:solidFill>
                  <a:srgbClr val="002060"/>
                </a:solidFill>
                <a:effectLst>
                  <a:outerShdw blurRad="38100" dist="38100" dir="2700000" algn="tl">
                    <a:srgbClr val="000000">
                      <a:alpha val="43137"/>
                    </a:srgbClr>
                  </a:outerShdw>
                </a:effectLst>
              </a:rPr>
              <a:t>.</a:t>
            </a:r>
          </a:p>
        </p:txBody>
      </p:sp>
      <p:sp>
        <p:nvSpPr>
          <p:cNvPr id="9" name="Rectangle 8"/>
          <p:cNvSpPr/>
          <p:nvPr/>
        </p:nvSpPr>
        <p:spPr>
          <a:xfrm>
            <a:off x="18197" y="5562600"/>
            <a:ext cx="9144000" cy="1295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itchFamily="34" charset="0"/>
              <a:buChar char="•"/>
            </a:pPr>
            <a:r>
              <a:rPr lang="en-IN" sz="2600" dirty="0" smtClean="0">
                <a:solidFill>
                  <a:srgbClr val="FF0000"/>
                </a:solidFill>
                <a:effectLst>
                  <a:outerShdw blurRad="38100" dist="38100" dir="2700000" algn="tl">
                    <a:srgbClr val="000000">
                      <a:alpha val="43137"/>
                    </a:srgbClr>
                  </a:outerShdw>
                </a:effectLst>
              </a:rPr>
              <a:t>Good </a:t>
            </a:r>
            <a:r>
              <a:rPr lang="en-IN" sz="2600" dirty="0">
                <a:solidFill>
                  <a:srgbClr val="FF0000"/>
                </a:solidFill>
                <a:effectLst>
                  <a:outerShdw blurRad="38100" dist="38100" dir="2700000" algn="tl">
                    <a:srgbClr val="000000">
                      <a:alpha val="43137"/>
                    </a:srgbClr>
                  </a:outerShdw>
                </a:effectLst>
              </a:rPr>
              <a:t>abrasion </a:t>
            </a:r>
            <a:r>
              <a:rPr lang="en-IN" sz="2600" dirty="0">
                <a:solidFill>
                  <a:srgbClr val="002060"/>
                </a:solidFill>
                <a:effectLst>
                  <a:outerShdw blurRad="38100" dist="38100" dir="2700000" algn="tl">
                    <a:srgbClr val="000000">
                      <a:alpha val="43137"/>
                    </a:srgbClr>
                  </a:outerShdw>
                </a:effectLst>
              </a:rPr>
              <a:t>resistance ensures a good sewing performance and makes the thread more durable. </a:t>
            </a:r>
            <a:endParaRPr lang="en-IN" sz="2600" dirty="0" smtClean="0">
              <a:solidFill>
                <a:srgbClr val="002060"/>
              </a:solidFill>
              <a:effectLst>
                <a:outerShdw blurRad="38100" dist="38100" dir="2700000" algn="tl">
                  <a:srgbClr val="000000">
                    <a:alpha val="43137"/>
                  </a:srgbClr>
                </a:outerShdw>
              </a:effectLst>
            </a:endParaRPr>
          </a:p>
        </p:txBody>
      </p:sp>
      <p:sp>
        <p:nvSpPr>
          <p:cNvPr id="10" name="Rectangle 9"/>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rgbClr val="002060"/>
                </a:solidFill>
                <a:effectLst>
                  <a:outerShdw blurRad="38100" dist="38100" dir="2700000" algn="tl">
                    <a:srgbClr val="000000">
                      <a:alpha val="43137"/>
                    </a:srgbClr>
                  </a:outerShdw>
                </a:effectLst>
              </a:rPr>
              <a:t>QUALITIES OF GOOD THREAD</a:t>
            </a:r>
            <a:endParaRPr lang="en-US" sz="36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523820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3" name="Rectangle 2"/>
          <p:cNvSpPr/>
          <p:nvPr/>
        </p:nvSpPr>
        <p:spPr>
          <a:xfrm>
            <a:off x="0" y="1143000"/>
            <a:ext cx="4343400" cy="1676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rgbClr val="002060"/>
                </a:solidFill>
                <a:effectLst>
                  <a:outerShdw blurRad="38100" dist="38100" dir="2700000" algn="tl">
                    <a:srgbClr val="000000">
                      <a:alpha val="43137"/>
                    </a:srgbClr>
                  </a:outerShdw>
                </a:effectLst>
              </a:rPr>
              <a:t>A) ON THE BASIS OF </a:t>
            </a:r>
            <a:r>
              <a:rPr lang="en-US" sz="2800" dirty="0" smtClean="0">
                <a:solidFill>
                  <a:srgbClr val="FF0000"/>
                </a:solidFill>
                <a:effectLst>
                  <a:outerShdw blurRad="38100" dist="38100" dir="2700000" algn="tl">
                    <a:srgbClr val="000000">
                      <a:alpha val="43137"/>
                    </a:srgbClr>
                  </a:outerShdw>
                </a:effectLst>
              </a:rPr>
              <a:t>FIBER</a:t>
            </a:r>
            <a:r>
              <a:rPr lang="en-US" sz="2800" dirty="0" smtClean="0">
                <a:effectLst>
                  <a:outerShdw blurRad="38100" dist="38100" dir="2700000" algn="tl">
                    <a:srgbClr val="000000">
                      <a:alpha val="43137"/>
                    </a:srgbClr>
                  </a:outerShdw>
                </a:effectLst>
              </a:rPr>
              <a:t> </a:t>
            </a:r>
            <a:r>
              <a:rPr lang="en-US" sz="2800" dirty="0" smtClean="0">
                <a:solidFill>
                  <a:srgbClr val="002060"/>
                </a:solidFill>
                <a:effectLst>
                  <a:outerShdw blurRad="38100" dist="38100" dir="2700000" algn="tl">
                    <a:srgbClr val="000000">
                      <a:alpha val="43137"/>
                    </a:srgbClr>
                  </a:outerShdw>
                </a:effectLst>
              </a:rPr>
              <a:t>TYPES: COTTON, POLYESTER, NYLON, ETC.</a:t>
            </a:r>
            <a:endParaRPr lang="en-US" sz="28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4343400" y="2819400"/>
            <a:ext cx="4800600" cy="198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rgbClr val="002060"/>
                </a:solidFill>
                <a:effectLst>
                  <a:outerShdw blurRad="38100" dist="38100" dir="2700000" algn="tl">
                    <a:srgbClr val="000000">
                      <a:alpha val="43137"/>
                    </a:srgbClr>
                  </a:outerShdw>
                </a:effectLst>
              </a:rPr>
              <a:t>B) ON THE BASIS OF</a:t>
            </a:r>
            <a:r>
              <a:rPr lang="en-US" sz="2800" dirty="0" smtClean="0">
                <a:effectLst>
                  <a:outerShdw blurRad="38100" dist="38100" dir="2700000" algn="tl">
                    <a:srgbClr val="000000">
                      <a:alpha val="43137"/>
                    </a:srgbClr>
                  </a:outerShdw>
                </a:effectLst>
              </a:rPr>
              <a:t> </a:t>
            </a:r>
            <a:r>
              <a:rPr lang="en-US" sz="2800" dirty="0" smtClean="0">
                <a:solidFill>
                  <a:srgbClr val="FF0000"/>
                </a:solidFill>
                <a:effectLst>
                  <a:outerShdw blurRad="38100" dist="38100" dir="2700000" algn="tl">
                    <a:srgbClr val="000000">
                      <a:alpha val="43137"/>
                    </a:srgbClr>
                  </a:outerShdw>
                </a:effectLst>
              </a:rPr>
              <a:t>THREAD CONSTRUCTION</a:t>
            </a:r>
            <a:r>
              <a:rPr lang="en-US" sz="2800" dirty="0" smtClean="0">
                <a:solidFill>
                  <a:srgbClr val="002060"/>
                </a:solidFill>
                <a:effectLst>
                  <a:outerShdw blurRad="38100" dist="38100" dir="2700000" algn="tl">
                    <a:srgbClr val="000000">
                      <a:alpha val="43137"/>
                    </a:srgbClr>
                  </a:outerShdw>
                </a:effectLst>
              </a:rPr>
              <a:t>: 2PLY, 3PLY, CORE SPUN THREAD</a:t>
            </a:r>
            <a:endParaRPr lang="en-US" sz="2800" dirty="0">
              <a:solidFill>
                <a:srgbClr val="002060"/>
              </a:solidFill>
              <a:effectLst>
                <a:outerShdw blurRad="38100" dist="38100" dir="2700000" algn="tl">
                  <a:srgbClr val="000000">
                    <a:alpha val="43137"/>
                  </a:srgbClr>
                </a:outerShdw>
              </a:effectLst>
            </a:endParaRPr>
          </a:p>
        </p:txBody>
      </p:sp>
      <p:sp>
        <p:nvSpPr>
          <p:cNvPr id="8" name="Rectangle 7"/>
          <p:cNvSpPr/>
          <p:nvPr/>
        </p:nvSpPr>
        <p:spPr>
          <a:xfrm>
            <a:off x="0" y="4800600"/>
            <a:ext cx="4343400" cy="2057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rgbClr val="002060"/>
                </a:solidFill>
                <a:effectLst>
                  <a:outerShdw blurRad="38100" dist="38100" dir="2700000" algn="tl">
                    <a:srgbClr val="000000">
                      <a:alpha val="43137"/>
                    </a:srgbClr>
                  </a:outerShdw>
                </a:effectLst>
              </a:rPr>
              <a:t>C) ON THE BASIS OF </a:t>
            </a:r>
            <a:r>
              <a:rPr lang="en-US" sz="2800" dirty="0" smtClean="0">
                <a:solidFill>
                  <a:srgbClr val="FF0000"/>
                </a:solidFill>
                <a:effectLst>
                  <a:outerShdw blurRad="38100" dist="38100" dir="2700000" algn="tl">
                    <a:srgbClr val="000000">
                      <a:alpha val="43137"/>
                    </a:srgbClr>
                  </a:outerShdw>
                </a:effectLst>
              </a:rPr>
              <a:t>FINISH </a:t>
            </a:r>
            <a:r>
              <a:rPr lang="en-US" sz="2800" dirty="0" smtClean="0">
                <a:solidFill>
                  <a:srgbClr val="002060"/>
                </a:solidFill>
                <a:effectLst>
                  <a:outerShdw blurRad="38100" dist="38100" dir="2700000" algn="tl">
                    <a:srgbClr val="000000">
                      <a:alpha val="43137"/>
                    </a:srgbClr>
                  </a:outerShdw>
                </a:effectLst>
              </a:rPr>
              <a:t>APPLIED, MERCERIZED, GAS</a:t>
            </a:r>
            <a:endParaRPr lang="en-US" sz="28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595480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FF0000"/>
                </a:solidFill>
                <a:effectLst>
                  <a:outerShdw blurRad="38100" dist="38100" dir="2700000" algn="tl">
                    <a:srgbClr val="000000">
                      <a:alpha val="43137"/>
                    </a:srgbClr>
                  </a:outerShdw>
                </a:effectLst>
                <a:latin typeface="Tw Cen MT" pitchFamily="34" charset="0"/>
              </a:rPr>
              <a:t>COTTON-Features</a:t>
            </a:r>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2" name="Rectangle 1"/>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pitchFamily="34" charset="0"/>
              <a:buChar char="•"/>
            </a:pPr>
            <a:endParaRPr lang="en-US" sz="1600" dirty="0" smtClean="0">
              <a:solidFill>
                <a:srgbClr val="002060"/>
              </a:solidFill>
              <a:effectLst>
                <a:outerShdw blurRad="38100" dist="38100" dir="2700000" algn="tl">
                  <a:srgbClr val="000000">
                    <a:alpha val="43137"/>
                  </a:srgbClr>
                </a:outerShdw>
              </a:effectLst>
              <a:latin typeface="Tw Cen MT" pitchFamily="34" charset="0"/>
            </a:endParaRPr>
          </a:p>
          <a:p>
            <a:pPr marL="285750" indent="-285750">
              <a:buFont typeface="Arial" pitchFamily="34" charset="0"/>
              <a:buChar char="•"/>
            </a:pPr>
            <a:r>
              <a:rPr lang="en-US" sz="2800" dirty="0" smtClean="0">
                <a:solidFill>
                  <a:srgbClr val="002060"/>
                </a:solidFill>
                <a:effectLst>
                  <a:outerShdw blurRad="38100" dist="38100" dir="2700000" algn="tl">
                    <a:srgbClr val="000000">
                      <a:alpha val="43137"/>
                    </a:srgbClr>
                  </a:outerShdw>
                </a:effectLst>
                <a:latin typeface="Tw Cen MT" pitchFamily="34" charset="0"/>
              </a:rPr>
              <a:t>Made </a:t>
            </a:r>
            <a:r>
              <a:rPr lang="en-US" sz="2800" dirty="0">
                <a:solidFill>
                  <a:srgbClr val="002060"/>
                </a:solidFill>
                <a:effectLst>
                  <a:outerShdw blurRad="38100" dist="38100" dir="2700000" algn="tl">
                    <a:srgbClr val="000000">
                      <a:alpha val="43137"/>
                    </a:srgbClr>
                  </a:outerShdw>
                </a:effectLst>
                <a:latin typeface="Tw Cen MT" pitchFamily="34" charset="0"/>
              </a:rPr>
              <a:t>from cotton fibers. </a:t>
            </a:r>
            <a:r>
              <a:rPr lang="en-US" sz="2800" dirty="0">
                <a:solidFill>
                  <a:srgbClr val="FF0000"/>
                </a:solidFill>
                <a:effectLst>
                  <a:outerShdw blurRad="38100" dist="38100" dir="2700000" algn="tl">
                    <a:srgbClr val="000000">
                      <a:alpha val="43137"/>
                    </a:srgbClr>
                  </a:outerShdw>
                </a:effectLst>
                <a:latin typeface="Tw Cen MT" pitchFamily="34" charset="0"/>
              </a:rPr>
              <a:t>Soft</a:t>
            </a:r>
            <a:r>
              <a:rPr lang="en-US" sz="2800" dirty="0">
                <a:solidFill>
                  <a:srgbClr val="002060"/>
                </a:solidFill>
                <a:effectLst>
                  <a:outerShdw blurRad="38100" dist="38100" dir="2700000" algn="tl">
                    <a:srgbClr val="000000">
                      <a:alpha val="43137"/>
                    </a:srgbClr>
                  </a:outerShdw>
                </a:effectLst>
                <a:latin typeface="Tw Cen MT" pitchFamily="34" charset="0"/>
              </a:rPr>
              <a:t> in hand feel, eco friendly</a:t>
            </a:r>
          </a:p>
          <a:p>
            <a:pPr marL="285750" indent="-285750">
              <a:buFont typeface="Arial" pitchFamily="34" charset="0"/>
              <a:buChar char="•"/>
            </a:pPr>
            <a:r>
              <a:rPr lang="en-US" sz="2800" dirty="0">
                <a:solidFill>
                  <a:srgbClr val="002060"/>
                </a:solidFill>
                <a:effectLst>
                  <a:outerShdw blurRad="38100" dist="38100" dir="2700000" algn="tl">
                    <a:srgbClr val="000000">
                      <a:alpha val="43137"/>
                    </a:srgbClr>
                  </a:outerShdw>
                </a:effectLst>
                <a:latin typeface="Tw Cen MT" pitchFamily="34" charset="0"/>
              </a:rPr>
              <a:t>Have excellent </a:t>
            </a:r>
            <a:r>
              <a:rPr lang="en-US" sz="2800" dirty="0">
                <a:solidFill>
                  <a:srgbClr val="FF0000"/>
                </a:solidFill>
                <a:effectLst>
                  <a:outerShdw blurRad="38100" dist="38100" dir="2700000" algn="tl">
                    <a:srgbClr val="000000">
                      <a:alpha val="43137"/>
                    </a:srgbClr>
                  </a:outerShdw>
                </a:effectLst>
                <a:latin typeface="Tw Cen MT" pitchFamily="34" charset="0"/>
              </a:rPr>
              <a:t>sewability</a:t>
            </a:r>
            <a:r>
              <a:rPr lang="en-US" sz="2800" dirty="0">
                <a:solidFill>
                  <a:srgbClr val="002060"/>
                </a:solidFill>
                <a:effectLst>
                  <a:outerShdw blurRad="38100" dist="38100" dir="2700000" algn="tl">
                    <a:srgbClr val="000000">
                      <a:alpha val="43137"/>
                    </a:srgbClr>
                  </a:outerShdw>
                </a:effectLst>
                <a:latin typeface="Tw Cen MT" pitchFamily="34" charset="0"/>
              </a:rPr>
              <a:t> because fibers are not seriously affected by the heat generated by needles during sewing.</a:t>
            </a:r>
          </a:p>
          <a:p>
            <a:pPr marL="285750" indent="-285750">
              <a:buFont typeface="Arial" pitchFamily="34" charset="0"/>
              <a:buChar char="•"/>
            </a:pPr>
            <a:r>
              <a:rPr lang="en-US" sz="2800" dirty="0">
                <a:solidFill>
                  <a:srgbClr val="002060"/>
                </a:solidFill>
                <a:effectLst>
                  <a:outerShdw blurRad="38100" dist="38100" dir="2700000" algn="tl">
                    <a:srgbClr val="000000">
                      <a:alpha val="43137"/>
                    </a:srgbClr>
                  </a:outerShdw>
                </a:effectLst>
                <a:latin typeface="Tw Cen MT" pitchFamily="34" charset="0"/>
              </a:rPr>
              <a:t>Cotton threads are </a:t>
            </a:r>
            <a:r>
              <a:rPr lang="en-US" sz="2800" dirty="0">
                <a:solidFill>
                  <a:srgbClr val="FF0000"/>
                </a:solidFill>
                <a:effectLst>
                  <a:outerShdw blurRad="38100" dist="38100" dir="2700000" algn="tl">
                    <a:srgbClr val="000000">
                      <a:alpha val="43137"/>
                    </a:srgbClr>
                  </a:outerShdw>
                </a:effectLst>
                <a:latin typeface="Tw Cen MT" pitchFamily="34" charset="0"/>
              </a:rPr>
              <a:t>not highly durable </a:t>
            </a:r>
            <a:r>
              <a:rPr lang="en-US" sz="2800" dirty="0">
                <a:solidFill>
                  <a:srgbClr val="002060"/>
                </a:solidFill>
                <a:effectLst>
                  <a:outerShdw blurRad="38100" dist="38100" dir="2700000" algn="tl">
                    <a:srgbClr val="000000">
                      <a:alpha val="43137"/>
                    </a:srgbClr>
                  </a:outerShdw>
                </a:effectLst>
                <a:latin typeface="Tw Cen MT" pitchFamily="34" charset="0"/>
              </a:rPr>
              <a:t>and have a tendency to shrink when apparel is washed.</a:t>
            </a:r>
          </a:p>
          <a:p>
            <a:pPr marL="285750" lvl="0" indent="-285750">
              <a:buFont typeface="Arial" pitchFamily="34" charset="0"/>
              <a:buChar char="•"/>
            </a:pPr>
            <a:r>
              <a:rPr lang="en-US" sz="2800" dirty="0">
                <a:solidFill>
                  <a:srgbClr val="002060"/>
                </a:solidFill>
                <a:effectLst>
                  <a:outerShdw blurRad="38100" dist="38100" dir="2700000" algn="tl">
                    <a:srgbClr val="000000">
                      <a:alpha val="43137"/>
                    </a:srgbClr>
                  </a:outerShdw>
                </a:effectLst>
                <a:latin typeface="Tw Cen MT" pitchFamily="34" charset="0"/>
              </a:rPr>
              <a:t>Mercerized cotton threads sew well and have lustures appearance but </a:t>
            </a:r>
            <a:r>
              <a:rPr lang="en-US" sz="2800" dirty="0">
                <a:solidFill>
                  <a:srgbClr val="FF0000"/>
                </a:solidFill>
                <a:effectLst>
                  <a:outerShdw blurRad="38100" dist="38100" dir="2700000" algn="tl">
                    <a:srgbClr val="000000">
                      <a:alpha val="43137"/>
                    </a:srgbClr>
                  </a:outerShdw>
                </a:effectLst>
                <a:latin typeface="Tw Cen MT" pitchFamily="34" charset="0"/>
              </a:rPr>
              <a:t>shrink</a:t>
            </a:r>
            <a:r>
              <a:rPr lang="en-US" sz="2800" dirty="0">
                <a:solidFill>
                  <a:srgbClr val="002060"/>
                </a:solidFill>
                <a:effectLst>
                  <a:outerShdw blurRad="38100" dist="38100" dir="2700000" algn="tl">
                    <a:srgbClr val="000000">
                      <a:alpha val="43137"/>
                    </a:srgbClr>
                  </a:outerShdw>
                </a:effectLst>
                <a:latin typeface="Tw Cen MT" pitchFamily="34" charset="0"/>
              </a:rPr>
              <a:t> slightly when wetted.</a:t>
            </a:r>
          </a:p>
          <a:p>
            <a:pPr marL="285750" lvl="0" indent="-285750">
              <a:buFont typeface="Arial" pitchFamily="34" charset="0"/>
              <a:buChar char="•"/>
            </a:pPr>
            <a:r>
              <a:rPr lang="en-US" sz="2800" dirty="0">
                <a:solidFill>
                  <a:srgbClr val="002060"/>
                </a:solidFill>
                <a:effectLst>
                  <a:outerShdw blurRad="38100" dist="38100" dir="2700000" algn="tl">
                    <a:srgbClr val="000000">
                      <a:alpha val="43137"/>
                    </a:srgbClr>
                  </a:outerShdw>
                </a:effectLst>
                <a:latin typeface="Tw Cen MT" pitchFamily="34" charset="0"/>
              </a:rPr>
              <a:t>Easily adjusts to changes in the fabric (such as shrinkage) since it is a natural fiber</a:t>
            </a:r>
          </a:p>
          <a:p>
            <a:pPr marL="285750" lvl="0" indent="-285750">
              <a:buFont typeface="Arial" pitchFamily="34" charset="0"/>
              <a:buChar char="•"/>
            </a:pPr>
            <a:r>
              <a:rPr lang="en-US" sz="2800" dirty="0">
                <a:solidFill>
                  <a:srgbClr val="FF0000"/>
                </a:solidFill>
                <a:effectLst>
                  <a:outerShdw blurRad="38100" dist="38100" dir="2700000" algn="tl">
                    <a:srgbClr val="000000">
                      <a:alpha val="43137"/>
                    </a:srgbClr>
                  </a:outerShdw>
                </a:effectLst>
                <a:latin typeface="Tw Cen MT" pitchFamily="34" charset="0"/>
              </a:rPr>
              <a:t>Easy care</a:t>
            </a:r>
          </a:p>
        </p:txBody>
      </p:sp>
    </p:spTree>
    <p:extLst>
      <p:ext uri="{BB962C8B-B14F-4D97-AF65-F5344CB8AC3E}">
        <p14:creationId xmlns:p14="http://schemas.microsoft.com/office/powerpoint/2010/main" val="29838747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43000"/>
            <a:ext cx="44196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FF0000"/>
                </a:solidFill>
                <a:effectLst>
                  <a:outerShdw blurRad="38100" dist="38100" dir="2700000" algn="tl">
                    <a:srgbClr val="000000">
                      <a:alpha val="43137"/>
                    </a:srgbClr>
                  </a:outerShdw>
                </a:effectLst>
                <a:latin typeface="Tw Cen MT" pitchFamily="34" charset="0"/>
              </a:rPr>
              <a:t>COTTON-Advantages</a:t>
            </a:r>
            <a:endParaRPr lang="en-US" sz="32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2" name="Rectangle 1"/>
          <p:cNvSpPr/>
          <p:nvPr/>
        </p:nvSpPr>
        <p:spPr>
          <a:xfrm>
            <a:off x="0" y="1828800"/>
            <a:ext cx="44196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pitchFamily="34" charset="0"/>
              <a:buChar char="•"/>
            </a:pPr>
            <a:endParaRPr lang="en-US" sz="900" dirty="0" smtClean="0">
              <a:solidFill>
                <a:srgbClr val="002060"/>
              </a:solidFill>
              <a:effectLst>
                <a:outerShdw blurRad="38100" dist="38100" dir="2700000" algn="tl">
                  <a:srgbClr val="000000">
                    <a:alpha val="43137"/>
                  </a:srgbClr>
                </a:outerShdw>
              </a:effectLst>
              <a:latin typeface="Tw Cen MT" pitchFamily="34" charset="0"/>
            </a:endParaRP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It </a:t>
            </a:r>
            <a:r>
              <a:rPr lang="en-US" sz="3200" dirty="0">
                <a:solidFill>
                  <a:srgbClr val="002060"/>
                </a:solidFill>
                <a:effectLst>
                  <a:outerShdw blurRad="38100" dist="38100" dir="2700000" algn="tl">
                    <a:srgbClr val="000000">
                      <a:alpha val="43137"/>
                    </a:srgbClr>
                  </a:outerShdw>
                </a:effectLst>
                <a:latin typeface="Tw Cen MT" pitchFamily="34" charset="0"/>
              </a:rPr>
              <a:t>gives uniformity in stitch &amp; seam </a:t>
            </a:r>
            <a:r>
              <a:rPr lang="en-US" sz="3200" dirty="0" smtClean="0">
                <a:solidFill>
                  <a:srgbClr val="002060"/>
                </a:solidFill>
                <a:effectLst>
                  <a:outerShdw blurRad="38100" dist="38100" dir="2700000" algn="tl">
                    <a:srgbClr val="000000">
                      <a:alpha val="43137"/>
                    </a:srgbClr>
                  </a:outerShdw>
                </a:effectLst>
                <a:latin typeface="Tw Cen MT" pitchFamily="34" charset="0"/>
              </a:rPr>
              <a:t>appearance</a:t>
            </a: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Dying </a:t>
            </a:r>
            <a:r>
              <a:rPr lang="en-US" sz="3200" dirty="0">
                <a:solidFill>
                  <a:srgbClr val="002060"/>
                </a:solidFill>
                <a:effectLst>
                  <a:outerShdw blurRad="38100" dist="38100" dir="2700000" algn="tl">
                    <a:srgbClr val="000000">
                      <a:alpha val="43137"/>
                    </a:srgbClr>
                  </a:outerShdw>
                </a:effectLst>
                <a:latin typeface="Tw Cen MT" pitchFamily="34" charset="0"/>
              </a:rPr>
              <a:t>is easy and easily gets the color of the fabric</a:t>
            </a:r>
            <a:r>
              <a:rPr lang="en-US" sz="3200" dirty="0" smtClean="0">
                <a:solidFill>
                  <a:srgbClr val="002060"/>
                </a:solidFill>
                <a:effectLst>
                  <a:outerShdw blurRad="38100" dist="38100" dir="2700000" algn="tl">
                    <a:srgbClr val="000000">
                      <a:alpha val="43137"/>
                    </a:srgbClr>
                  </a:outerShdw>
                </a:effectLst>
                <a:latin typeface="Tw Cen MT" pitchFamily="34" charset="0"/>
              </a:rPr>
              <a:t>.</a:t>
            </a: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Resistance </a:t>
            </a:r>
            <a:r>
              <a:rPr lang="en-US" sz="3200" dirty="0">
                <a:solidFill>
                  <a:srgbClr val="002060"/>
                </a:solidFill>
                <a:effectLst>
                  <a:outerShdw blurRad="38100" dist="38100" dir="2700000" algn="tl">
                    <a:srgbClr val="000000">
                      <a:alpha val="43137"/>
                    </a:srgbClr>
                  </a:outerShdw>
                </a:effectLst>
                <a:latin typeface="Tw Cen MT" pitchFamily="34" charset="0"/>
              </a:rPr>
              <a:t>to the </a:t>
            </a:r>
            <a:r>
              <a:rPr lang="en-US" sz="3200" dirty="0" smtClean="0">
                <a:solidFill>
                  <a:srgbClr val="002060"/>
                </a:solidFill>
                <a:effectLst>
                  <a:outerShdw blurRad="38100" dist="38100" dir="2700000" algn="tl">
                    <a:srgbClr val="000000">
                      <a:alpha val="43137"/>
                    </a:srgbClr>
                  </a:outerShdw>
                </a:effectLst>
                <a:latin typeface="Tw Cen MT" pitchFamily="34" charset="0"/>
              </a:rPr>
              <a:t>heat</a:t>
            </a: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Resistance </a:t>
            </a:r>
            <a:r>
              <a:rPr lang="en-US" sz="3200" dirty="0">
                <a:solidFill>
                  <a:srgbClr val="002060"/>
                </a:solidFill>
                <a:effectLst>
                  <a:outerShdw blurRad="38100" dist="38100" dir="2700000" algn="tl">
                    <a:srgbClr val="000000">
                      <a:alpha val="43137"/>
                    </a:srgbClr>
                  </a:outerShdw>
                </a:effectLst>
                <a:latin typeface="Tw Cen MT" pitchFamily="34" charset="0"/>
              </a:rPr>
              <a:t>to the tangling</a:t>
            </a:r>
          </a:p>
        </p:txBody>
      </p:sp>
      <p:sp>
        <p:nvSpPr>
          <p:cNvPr id="7" name="Rectangle 6"/>
          <p:cNvSpPr/>
          <p:nvPr/>
        </p:nvSpPr>
        <p:spPr>
          <a:xfrm>
            <a:off x="4724400" y="1828800"/>
            <a:ext cx="44196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buFont typeface="Arial" pitchFamily="34" charset="0"/>
              <a:buChar char="•"/>
            </a:pPr>
            <a:r>
              <a:rPr lang="en-US" sz="3000" dirty="0" smtClean="0">
                <a:solidFill>
                  <a:srgbClr val="002060"/>
                </a:solidFill>
                <a:effectLst>
                  <a:outerShdw blurRad="38100" dist="38100" dir="2700000" algn="tl">
                    <a:srgbClr val="000000">
                      <a:alpha val="43137"/>
                    </a:srgbClr>
                  </a:outerShdw>
                </a:effectLst>
                <a:latin typeface="Tw Cen MT" pitchFamily="34" charset="0"/>
              </a:rPr>
              <a:t>Poor elasticity</a:t>
            </a:r>
          </a:p>
          <a:p>
            <a:pPr marL="457200" indent="-457200">
              <a:buFont typeface="Arial" pitchFamily="34" charset="0"/>
              <a:buChar char="•"/>
            </a:pPr>
            <a:r>
              <a:rPr lang="en-US" sz="3000" dirty="0" smtClean="0">
                <a:solidFill>
                  <a:srgbClr val="002060"/>
                </a:solidFill>
                <a:effectLst>
                  <a:outerShdw blurRad="38100" dist="38100" dir="2700000" algn="tl">
                    <a:srgbClr val="000000">
                      <a:alpha val="43137"/>
                    </a:srgbClr>
                  </a:outerShdw>
                </a:effectLst>
                <a:latin typeface="Tw Cen MT" pitchFamily="34" charset="0"/>
              </a:rPr>
              <a:t>Poor </a:t>
            </a:r>
            <a:r>
              <a:rPr lang="en-US" sz="3000" dirty="0">
                <a:solidFill>
                  <a:srgbClr val="002060"/>
                </a:solidFill>
                <a:effectLst>
                  <a:outerShdw blurRad="38100" dist="38100" dir="2700000" algn="tl">
                    <a:srgbClr val="000000">
                      <a:alpha val="43137"/>
                    </a:srgbClr>
                  </a:outerShdw>
                </a:effectLst>
                <a:latin typeface="Tw Cen MT" pitchFamily="34" charset="0"/>
              </a:rPr>
              <a:t>abrasion </a:t>
            </a:r>
            <a:r>
              <a:rPr lang="en-US" sz="3000" dirty="0" smtClean="0">
                <a:solidFill>
                  <a:srgbClr val="002060"/>
                </a:solidFill>
                <a:effectLst>
                  <a:outerShdw blurRad="38100" dist="38100" dir="2700000" algn="tl">
                    <a:srgbClr val="000000">
                      <a:alpha val="43137"/>
                    </a:srgbClr>
                  </a:outerShdw>
                </a:effectLst>
                <a:latin typeface="Tw Cen MT" pitchFamily="34" charset="0"/>
              </a:rPr>
              <a:t>resistance</a:t>
            </a:r>
          </a:p>
          <a:p>
            <a:pPr marL="457200" indent="-457200">
              <a:buFont typeface="Arial" pitchFamily="34" charset="0"/>
              <a:buChar char="•"/>
            </a:pPr>
            <a:r>
              <a:rPr lang="en-US" sz="3000" dirty="0" smtClean="0">
                <a:solidFill>
                  <a:srgbClr val="002060"/>
                </a:solidFill>
                <a:effectLst>
                  <a:outerShdw blurRad="38100" dist="38100" dir="2700000" algn="tl">
                    <a:srgbClr val="000000">
                      <a:alpha val="43137"/>
                    </a:srgbClr>
                  </a:outerShdw>
                </a:effectLst>
                <a:latin typeface="Tw Cen MT" pitchFamily="34" charset="0"/>
              </a:rPr>
              <a:t>More expensive</a:t>
            </a:r>
          </a:p>
          <a:p>
            <a:pPr marL="457200" indent="-457200">
              <a:buFont typeface="Arial" pitchFamily="34" charset="0"/>
              <a:buChar char="•"/>
            </a:pPr>
            <a:r>
              <a:rPr lang="en-US" sz="3000" dirty="0" smtClean="0">
                <a:solidFill>
                  <a:srgbClr val="002060"/>
                </a:solidFill>
                <a:effectLst>
                  <a:outerShdw blurRad="38100" dist="38100" dir="2700000" algn="tl">
                    <a:srgbClr val="000000">
                      <a:alpha val="43137"/>
                    </a:srgbClr>
                  </a:outerShdw>
                </a:effectLst>
                <a:latin typeface="Tw Cen MT" pitchFamily="34" charset="0"/>
              </a:rPr>
              <a:t>Weaker </a:t>
            </a:r>
            <a:r>
              <a:rPr lang="en-US" sz="3000" dirty="0">
                <a:solidFill>
                  <a:srgbClr val="002060"/>
                </a:solidFill>
                <a:effectLst>
                  <a:outerShdw blurRad="38100" dist="38100" dir="2700000" algn="tl">
                    <a:srgbClr val="000000">
                      <a:alpha val="43137"/>
                    </a:srgbClr>
                  </a:outerShdw>
                </a:effectLst>
                <a:latin typeface="Tw Cen MT" pitchFamily="34" charset="0"/>
              </a:rPr>
              <a:t>(time consuming due to thread breakage</a:t>
            </a:r>
            <a:r>
              <a:rPr lang="en-US" sz="3000" dirty="0" smtClean="0">
                <a:solidFill>
                  <a:srgbClr val="002060"/>
                </a:solidFill>
                <a:effectLst>
                  <a:outerShdw blurRad="38100" dist="38100" dir="2700000" algn="tl">
                    <a:srgbClr val="000000">
                      <a:alpha val="43137"/>
                    </a:srgbClr>
                  </a:outerShdw>
                </a:effectLst>
                <a:latin typeface="Tw Cen MT" pitchFamily="34" charset="0"/>
              </a:rPr>
              <a:t>)</a:t>
            </a:r>
          </a:p>
          <a:p>
            <a:pPr marL="457200" indent="-457200">
              <a:buFont typeface="Arial" pitchFamily="34" charset="0"/>
              <a:buChar char="•"/>
            </a:pPr>
            <a:r>
              <a:rPr lang="en-US" sz="3000" dirty="0">
                <a:solidFill>
                  <a:srgbClr val="002060"/>
                </a:solidFill>
                <a:effectLst>
                  <a:outerShdw blurRad="38100" dist="38100" dir="2700000" algn="tl">
                    <a:srgbClr val="000000">
                      <a:alpha val="43137"/>
                    </a:srgbClr>
                  </a:outerShdw>
                </a:effectLst>
                <a:latin typeface="Tw Cen MT" pitchFamily="34" charset="0"/>
              </a:rPr>
              <a:t> </a:t>
            </a:r>
            <a:r>
              <a:rPr lang="en-US" sz="3000" dirty="0" smtClean="0">
                <a:solidFill>
                  <a:srgbClr val="002060"/>
                </a:solidFill>
                <a:effectLst>
                  <a:outerShdw blurRad="38100" dist="38100" dir="2700000" algn="tl">
                    <a:srgbClr val="000000">
                      <a:alpha val="43137"/>
                    </a:srgbClr>
                  </a:outerShdw>
                </a:effectLst>
                <a:latin typeface="Tw Cen MT" pitchFamily="34" charset="0"/>
              </a:rPr>
              <a:t>Weakens </a:t>
            </a:r>
            <a:r>
              <a:rPr lang="en-US" sz="3000" dirty="0">
                <a:solidFill>
                  <a:srgbClr val="002060"/>
                </a:solidFill>
                <a:effectLst>
                  <a:outerShdw blurRad="38100" dist="38100" dir="2700000" algn="tl">
                    <a:srgbClr val="000000">
                      <a:alpha val="43137"/>
                    </a:srgbClr>
                  </a:outerShdw>
                </a:effectLst>
                <a:latin typeface="Tw Cen MT" pitchFamily="34" charset="0"/>
              </a:rPr>
              <a:t>easily by chemicals used in fabric &amp;garment </a:t>
            </a:r>
            <a:r>
              <a:rPr lang="en-US" sz="3000" dirty="0" smtClean="0">
                <a:solidFill>
                  <a:srgbClr val="002060"/>
                </a:solidFill>
                <a:effectLst>
                  <a:outerShdw blurRad="38100" dist="38100" dir="2700000" algn="tl">
                    <a:srgbClr val="000000">
                      <a:alpha val="43137"/>
                    </a:srgbClr>
                  </a:outerShdw>
                </a:effectLst>
                <a:latin typeface="Tw Cen MT" pitchFamily="34" charset="0"/>
              </a:rPr>
              <a:t>finishing</a:t>
            </a:r>
          </a:p>
          <a:p>
            <a:pPr marL="457200" indent="-457200">
              <a:buFont typeface="Arial" pitchFamily="34" charset="0"/>
              <a:buChar char="•"/>
            </a:pPr>
            <a:r>
              <a:rPr lang="en-US" sz="3000" dirty="0" smtClean="0">
                <a:solidFill>
                  <a:srgbClr val="002060"/>
                </a:solidFill>
                <a:effectLst>
                  <a:outerShdw blurRad="38100" dist="38100" dir="2700000" algn="tl">
                    <a:srgbClr val="000000">
                      <a:alpha val="43137"/>
                    </a:srgbClr>
                  </a:outerShdw>
                </a:effectLst>
                <a:latin typeface="Tw Cen MT" pitchFamily="34" charset="0"/>
              </a:rPr>
              <a:t>But </a:t>
            </a:r>
            <a:r>
              <a:rPr lang="en-US" sz="3000" dirty="0">
                <a:solidFill>
                  <a:srgbClr val="002060"/>
                </a:solidFill>
                <a:effectLst>
                  <a:outerShdw blurRad="38100" dist="38100" dir="2700000" algn="tl">
                    <a:srgbClr val="000000">
                      <a:alpha val="43137"/>
                    </a:srgbClr>
                  </a:outerShdw>
                </a:effectLst>
                <a:latin typeface="Tw Cen MT" pitchFamily="34" charset="0"/>
              </a:rPr>
              <a:t>for contrasting stitch polyester is good.</a:t>
            </a:r>
          </a:p>
        </p:txBody>
      </p:sp>
      <p:sp>
        <p:nvSpPr>
          <p:cNvPr id="8" name="Rectangle 7"/>
          <p:cNvSpPr/>
          <p:nvPr/>
        </p:nvSpPr>
        <p:spPr>
          <a:xfrm>
            <a:off x="4724400" y="1143000"/>
            <a:ext cx="44196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FF0000"/>
                </a:solidFill>
                <a:effectLst>
                  <a:outerShdw blurRad="38100" dist="38100" dir="2700000" algn="tl">
                    <a:srgbClr val="000000">
                      <a:alpha val="43137"/>
                    </a:srgbClr>
                  </a:outerShdw>
                </a:effectLst>
                <a:latin typeface="Tw Cen MT" pitchFamily="34" charset="0"/>
              </a:rPr>
              <a:t>COTTON-Disadvantages</a:t>
            </a:r>
            <a:endParaRPr lang="en-US" sz="3200" dirty="0">
              <a:solidFill>
                <a:srgbClr val="FF0000"/>
              </a:solidFill>
              <a:effectLst>
                <a:outerShdw blurRad="38100" dist="38100" dir="2700000" algn="tl">
                  <a:srgbClr val="000000">
                    <a:alpha val="43137"/>
                  </a:srgbClr>
                </a:outerShdw>
              </a:effectLst>
              <a:latin typeface="Tw Cen MT" pitchFamily="34" charset="0"/>
            </a:endParaRPr>
          </a:p>
        </p:txBody>
      </p:sp>
    </p:spTree>
    <p:extLst>
      <p:ext uri="{BB962C8B-B14F-4D97-AF65-F5344CB8AC3E}">
        <p14:creationId xmlns:p14="http://schemas.microsoft.com/office/powerpoint/2010/main" val="11085912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742950" lvl="1" indent="-28575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Durable</a:t>
            </a:r>
            <a:r>
              <a:rPr lang="en-US" sz="3600" dirty="0">
                <a:solidFill>
                  <a:srgbClr val="002060"/>
                </a:solidFill>
                <a:effectLst>
                  <a:outerShdw blurRad="38100" dist="38100" dir="2700000" algn="tl">
                    <a:srgbClr val="000000">
                      <a:alpha val="43137"/>
                    </a:srgbClr>
                  </a:outerShdw>
                </a:effectLst>
                <a:latin typeface="Tw Cen MT" pitchFamily="34" charset="0"/>
              </a:rPr>
              <a:t>. Designed for heavy duty use </a:t>
            </a:r>
            <a:endParaRPr lang="en-US" sz="36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Stronger</a:t>
            </a:r>
            <a:r>
              <a:rPr lang="en-US" sz="3600" dirty="0">
                <a:solidFill>
                  <a:srgbClr val="002060"/>
                </a:solidFill>
                <a:effectLst>
                  <a:outerShdw blurRad="38100" dist="38100" dir="2700000" algn="tl">
                    <a:srgbClr val="000000">
                      <a:alpha val="43137"/>
                    </a:srgbClr>
                  </a:outerShdw>
                </a:effectLst>
                <a:latin typeface="Tw Cen MT" pitchFamily="34" charset="0"/>
              </a:rPr>
              <a:t>, more tensile strength than rayon </a:t>
            </a:r>
            <a:endParaRPr lang="en-US" sz="36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Colorfast </a:t>
            </a:r>
          </a:p>
          <a:p>
            <a:pPr marL="742950" lvl="1" indent="-28575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Retains </a:t>
            </a:r>
            <a:r>
              <a:rPr lang="en-US" sz="3600" dirty="0">
                <a:solidFill>
                  <a:srgbClr val="002060"/>
                </a:solidFill>
                <a:effectLst>
                  <a:outerShdw blurRad="38100" dist="38100" dir="2700000" algn="tl">
                    <a:srgbClr val="000000">
                      <a:alpha val="43137"/>
                    </a:srgbClr>
                  </a:outerShdw>
                </a:effectLst>
                <a:latin typeface="Tw Cen MT" pitchFamily="34" charset="0"/>
              </a:rPr>
              <a:t>shape </a:t>
            </a:r>
            <a:endParaRPr lang="en-US" sz="36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Recovers </a:t>
            </a:r>
            <a:r>
              <a:rPr lang="en-US" sz="3600" dirty="0">
                <a:solidFill>
                  <a:srgbClr val="002060"/>
                </a:solidFill>
                <a:effectLst>
                  <a:outerShdw blurRad="38100" dist="38100" dir="2700000" algn="tl">
                    <a:srgbClr val="000000">
                      <a:alpha val="43137"/>
                    </a:srgbClr>
                  </a:outerShdw>
                </a:effectLst>
                <a:latin typeface="Tw Cen MT" pitchFamily="34" charset="0"/>
              </a:rPr>
              <a:t>stretch </a:t>
            </a:r>
            <a:endParaRPr lang="en-US" sz="36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Spun </a:t>
            </a:r>
            <a:r>
              <a:rPr lang="en-US" sz="3600" dirty="0">
                <a:solidFill>
                  <a:srgbClr val="002060"/>
                </a:solidFill>
                <a:effectLst>
                  <a:outerShdw blurRad="38100" dist="38100" dir="2700000" algn="tl">
                    <a:srgbClr val="000000">
                      <a:alpha val="43137"/>
                    </a:srgbClr>
                  </a:outerShdw>
                </a:effectLst>
                <a:latin typeface="Tw Cen MT" pitchFamily="34" charset="0"/>
              </a:rPr>
              <a:t>poly is strong, with a matte </a:t>
            </a:r>
            <a:r>
              <a:rPr lang="en-US" sz="3600" dirty="0" smtClean="0">
                <a:solidFill>
                  <a:srgbClr val="002060"/>
                </a:solidFill>
                <a:effectLst>
                  <a:outerShdw blurRad="38100" dist="38100" dir="2700000" algn="tl">
                    <a:srgbClr val="000000">
                      <a:alpha val="43137"/>
                    </a:srgbClr>
                  </a:outerShdw>
                </a:effectLst>
                <a:latin typeface="Tw Cen MT" pitchFamily="34" charset="0"/>
              </a:rPr>
              <a:t>appearance</a:t>
            </a:r>
          </a:p>
          <a:p>
            <a:pPr marL="742950" lvl="1" indent="-285750">
              <a:buFont typeface="Arial" charset="0"/>
              <a:buChar char="•"/>
            </a:pPr>
            <a:r>
              <a:rPr lang="en-IN" sz="3600" dirty="0" err="1" smtClean="0">
                <a:solidFill>
                  <a:srgbClr val="002060"/>
                </a:solidFill>
                <a:effectLst>
                  <a:outerShdw blurRad="38100" dist="38100" dir="2700000" algn="tl">
                    <a:srgbClr val="000000">
                      <a:alpha val="43137"/>
                    </a:srgbClr>
                  </a:outerShdw>
                </a:effectLst>
                <a:latin typeface="Tw Cen MT" pitchFamily="34" charset="0"/>
              </a:rPr>
              <a:t>Trilobal</a:t>
            </a:r>
            <a:r>
              <a:rPr lang="en-IN" sz="3600" dirty="0" smtClean="0">
                <a:solidFill>
                  <a:srgbClr val="002060"/>
                </a:solidFill>
                <a:effectLst>
                  <a:outerShdw blurRad="38100" dist="38100" dir="2700000" algn="tl">
                    <a:srgbClr val="000000">
                      <a:alpha val="43137"/>
                    </a:srgbClr>
                  </a:outerShdw>
                </a:effectLst>
                <a:latin typeface="Tw Cen MT" pitchFamily="34" charset="0"/>
              </a:rPr>
              <a:t> </a:t>
            </a:r>
            <a:r>
              <a:rPr lang="en-IN" sz="3600" dirty="0">
                <a:solidFill>
                  <a:srgbClr val="002060"/>
                </a:solidFill>
                <a:effectLst>
                  <a:outerShdw blurRad="38100" dist="38100" dir="2700000" algn="tl">
                    <a:srgbClr val="000000">
                      <a:alpha val="43137"/>
                    </a:srgbClr>
                  </a:outerShdw>
                </a:effectLst>
                <a:latin typeface="Tw Cen MT" pitchFamily="34" charset="0"/>
              </a:rPr>
              <a:t>poly has sheen equal to rayon but is not as strong as spun poly</a:t>
            </a:r>
            <a:endParaRPr lang="en-US" sz="3600" dirty="0">
              <a:solidFill>
                <a:srgbClr val="002060"/>
              </a:solidFill>
              <a:effectLst>
                <a:outerShdw blurRad="38100" dist="38100" dir="2700000" algn="tl">
                  <a:srgbClr val="000000">
                    <a:alpha val="43137"/>
                  </a:srgbClr>
                </a:outerShdw>
              </a:effectLst>
              <a:latin typeface="Tw Cen MT" pitchFamily="34" charset="0"/>
            </a:endParaRPr>
          </a:p>
          <a:p>
            <a:pPr lvl="1"/>
            <a:endParaRPr lang="en-US" sz="3200" dirty="0">
              <a:solidFill>
                <a:srgbClr val="002060"/>
              </a:solidFill>
              <a:latin typeface="Tw Cen MT" pitchFamily="34" charset="0"/>
            </a:endParaRPr>
          </a:p>
        </p:txBody>
      </p:sp>
      <p:sp>
        <p:nvSpPr>
          <p:cNvPr id="4" name="Rectangle 3"/>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FF0000"/>
                </a:solidFill>
                <a:effectLst>
                  <a:outerShdw blurRad="38100" dist="38100" dir="2700000" algn="tl">
                    <a:srgbClr val="000000">
                      <a:alpha val="43137"/>
                    </a:srgbClr>
                  </a:outerShdw>
                </a:effectLst>
                <a:latin typeface="Tw Cen MT" pitchFamily="34" charset="0"/>
              </a:rPr>
              <a:t>Polyester-features</a:t>
            </a:r>
            <a:endParaRPr lang="en-US" sz="3200" dirty="0">
              <a:solidFill>
                <a:srgbClr val="FF0000"/>
              </a:solidFill>
              <a:effectLst>
                <a:outerShdw blurRad="38100" dist="38100" dir="2700000" algn="tl">
                  <a:srgbClr val="000000">
                    <a:alpha val="43137"/>
                  </a:srgbClr>
                </a:outerShdw>
              </a:effectLst>
              <a:latin typeface="Tw Cen MT" pitchFamily="34" charset="0"/>
            </a:endParaRPr>
          </a:p>
        </p:txBody>
      </p:sp>
    </p:spTree>
    <p:extLst>
      <p:ext uri="{BB962C8B-B14F-4D97-AF65-F5344CB8AC3E}">
        <p14:creationId xmlns:p14="http://schemas.microsoft.com/office/powerpoint/2010/main" val="33499240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2800" dirty="0">
              <a:effectLst>
                <a:outerShdw blurRad="38100" dist="38100" dir="2700000" algn="tl">
                  <a:srgbClr val="000000">
                    <a:alpha val="43137"/>
                  </a:srgbClr>
                </a:outerShdw>
              </a:effectLst>
              <a:latin typeface="Tw Cen MT" pitchFamily="34" charset="0"/>
            </a:endParaRPr>
          </a:p>
        </p:txBody>
      </p:sp>
      <p:sp>
        <p:nvSpPr>
          <p:cNvPr id="8" name="Rectangle 7"/>
          <p:cNvSpPr/>
          <p:nvPr/>
        </p:nvSpPr>
        <p:spPr>
          <a:xfrm>
            <a:off x="914400" y="2133600"/>
            <a:ext cx="8229602" cy="472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2800" dirty="0">
              <a:effectLst>
                <a:outerShdw blurRad="38100" dist="38100" dir="2700000" algn="tl">
                  <a:srgbClr val="000000">
                    <a:alpha val="43137"/>
                  </a:srgbClr>
                </a:outerShdw>
              </a:effectLst>
              <a:latin typeface="Tw Cen MT" pitchFamily="34" charset="0"/>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FF0000"/>
                </a:solidFill>
                <a:effectLst>
                  <a:outerShdw blurRad="38100" dist="38100" dir="2700000" algn="tl">
                    <a:srgbClr val="000000">
                      <a:alpha val="43137"/>
                    </a:srgbClr>
                  </a:outerShdw>
                </a:effectLst>
                <a:latin typeface="Tw Cen MT" pitchFamily="34" charset="0"/>
              </a:rPr>
              <a:t>POLYESTER</a:t>
            </a:r>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pic>
        <p:nvPicPr>
          <p:cNvPr id="1026" name="Picture 2" descr="http://www.coatsindustrial.com/en/images/Industrial%20Thread-Coats%20Dual%20Duty%20thread_tcm35-155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2735" y="2286000"/>
            <a:ext cx="8041267"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1443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charset="0"/>
              <a:buChar char="•"/>
            </a:pPr>
            <a:r>
              <a:rPr lang="en-US" sz="3200" dirty="0" smtClean="0">
                <a:solidFill>
                  <a:srgbClr val="002060"/>
                </a:solidFill>
                <a:effectLst>
                  <a:outerShdw blurRad="38100" dist="38100" dir="2700000" algn="tl">
                    <a:srgbClr val="000000">
                      <a:alpha val="43137"/>
                    </a:srgbClr>
                  </a:outerShdw>
                </a:effectLst>
              </a:rPr>
              <a:t>low cost and availability</a:t>
            </a:r>
          </a:p>
          <a:p>
            <a:pPr marL="285750" indent="-285750">
              <a:buFont typeface="Arial" charset="0"/>
              <a:buChar char="•"/>
            </a:pPr>
            <a:r>
              <a:rPr lang="en-US" sz="3200" dirty="0" smtClean="0">
                <a:solidFill>
                  <a:srgbClr val="002060"/>
                </a:solidFill>
                <a:effectLst>
                  <a:outerShdw blurRad="38100" dist="38100" dir="2700000" algn="tl">
                    <a:srgbClr val="000000">
                      <a:alpha val="43137"/>
                    </a:srgbClr>
                  </a:outerShdw>
                </a:effectLst>
              </a:rPr>
              <a:t>Good strength as well elasticity, appearance and feel</a:t>
            </a:r>
          </a:p>
          <a:p>
            <a:pPr marL="285750" indent="-285750">
              <a:buFont typeface="Arial" charset="0"/>
              <a:buChar char="•"/>
            </a:pPr>
            <a:r>
              <a:rPr lang="en-US" sz="3200" dirty="0" smtClean="0">
                <a:solidFill>
                  <a:srgbClr val="002060"/>
                </a:solidFill>
                <a:effectLst>
                  <a:outerShdw blurRad="38100" dist="38100" dir="2700000" algn="tl">
                    <a:srgbClr val="000000">
                      <a:alpha val="43137"/>
                    </a:srgbClr>
                  </a:outerShdw>
                </a:effectLst>
              </a:rPr>
              <a:t>absorbent property</a:t>
            </a:r>
          </a:p>
          <a:p>
            <a:pPr marL="285750" indent="-285750">
              <a:buFont typeface="Arial" charset="0"/>
              <a:buChar char="•"/>
            </a:pPr>
            <a:r>
              <a:rPr lang="en-US" sz="3200" dirty="0" smtClean="0">
                <a:solidFill>
                  <a:srgbClr val="002060"/>
                </a:solidFill>
                <a:effectLst>
                  <a:outerShdw blurRad="38100" dist="38100" dir="2700000" algn="tl">
                    <a:srgbClr val="000000">
                      <a:alpha val="43137"/>
                    </a:srgbClr>
                  </a:outerShdw>
                </a:effectLst>
              </a:rPr>
              <a:t>Industrial sewing machine compatibility</a:t>
            </a:r>
          </a:p>
          <a:p>
            <a:pPr marL="285750" indent="-285750">
              <a:buFont typeface="Arial" charset="0"/>
              <a:buChar char="•"/>
            </a:pPr>
            <a:r>
              <a:rPr lang="en-US" sz="3200" dirty="0" smtClean="0">
                <a:solidFill>
                  <a:srgbClr val="002060"/>
                </a:solidFill>
                <a:effectLst>
                  <a:outerShdw blurRad="38100" dist="38100" dir="2700000" algn="tl">
                    <a:srgbClr val="000000">
                      <a:alpha val="43137"/>
                    </a:srgbClr>
                  </a:outerShdw>
                </a:effectLst>
              </a:rPr>
              <a:t>Good for mass production</a:t>
            </a:r>
          </a:p>
          <a:p>
            <a:pPr marL="285750" indent="-285750">
              <a:buFont typeface="Arial" charset="0"/>
              <a:buChar char="•"/>
            </a:pPr>
            <a:r>
              <a:rPr lang="en-US" sz="3200" dirty="0" smtClean="0">
                <a:solidFill>
                  <a:srgbClr val="002060"/>
                </a:solidFill>
                <a:effectLst>
                  <a:outerShdw blurRad="38100" dist="38100" dir="2700000" algn="tl">
                    <a:srgbClr val="000000">
                      <a:alpha val="43137"/>
                    </a:srgbClr>
                  </a:outerShdw>
                </a:effectLst>
              </a:rPr>
              <a:t>Good colour fastness,</a:t>
            </a:r>
            <a:endParaRPr lang="en-US" sz="32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FF0000"/>
                </a:solidFill>
                <a:effectLst>
                  <a:outerShdw blurRad="38100" dist="38100" dir="2700000" algn="tl">
                    <a:srgbClr val="000000">
                      <a:alpha val="43137"/>
                    </a:srgbClr>
                  </a:outerShdw>
                </a:effectLst>
                <a:latin typeface="Tw Cen MT" pitchFamily="34" charset="0"/>
              </a:rPr>
              <a:t>POLYESTER-advantages</a:t>
            </a:r>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5359080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FF0000"/>
                </a:solidFill>
                <a:effectLst>
                  <a:outerShdw blurRad="38100" dist="38100" dir="2700000" algn="tl">
                    <a:srgbClr val="000000">
                      <a:alpha val="43137"/>
                    </a:srgbClr>
                  </a:outerShdw>
                </a:effectLst>
                <a:latin typeface="Tw Cen MT" pitchFamily="34" charset="0"/>
              </a:rPr>
              <a:t>Polyester- disadvantages</a:t>
            </a:r>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0" y="1828800"/>
            <a:ext cx="9144000" cy="1752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charset="0"/>
              <a:buChar char="•"/>
            </a:pPr>
            <a:r>
              <a:rPr lang="en-US" sz="2800" dirty="0">
                <a:solidFill>
                  <a:srgbClr val="002060"/>
                </a:solidFill>
                <a:effectLst>
                  <a:outerShdw blurRad="38100" dist="38100" dir="2700000" algn="tl">
                    <a:srgbClr val="000000">
                      <a:alpha val="43137"/>
                    </a:srgbClr>
                  </a:outerShdw>
                </a:effectLst>
              </a:rPr>
              <a:t>low </a:t>
            </a:r>
            <a:r>
              <a:rPr lang="en-US" sz="2800" dirty="0" smtClean="0">
                <a:solidFill>
                  <a:srgbClr val="002060"/>
                </a:solidFill>
                <a:effectLst>
                  <a:outerShdw blurRad="38100" dist="38100" dir="2700000" algn="tl">
                    <a:srgbClr val="000000">
                      <a:alpha val="43137"/>
                    </a:srgbClr>
                  </a:outerShdw>
                </a:effectLst>
              </a:rPr>
              <a:t>heat resistant</a:t>
            </a:r>
            <a:endParaRPr lang="en-US" sz="2800" dirty="0">
              <a:solidFill>
                <a:srgbClr val="002060"/>
              </a:solidFill>
              <a:effectLst>
                <a:outerShdw blurRad="38100" dist="38100" dir="2700000" algn="tl">
                  <a:srgbClr val="000000">
                    <a:alpha val="43137"/>
                  </a:srgbClr>
                </a:outerShdw>
              </a:effectLst>
            </a:endParaRPr>
          </a:p>
          <a:p>
            <a:pPr marL="285750" indent="-285750">
              <a:buFont typeface="Arial" charset="0"/>
              <a:buChar char="•"/>
            </a:pPr>
            <a:r>
              <a:rPr lang="en-US" sz="2800" dirty="0" smtClean="0">
                <a:solidFill>
                  <a:srgbClr val="002060"/>
                </a:solidFill>
                <a:effectLst>
                  <a:outerShdw blurRad="38100" dist="38100" dir="2700000" algn="tl">
                    <a:srgbClr val="000000">
                      <a:alpha val="43137"/>
                    </a:srgbClr>
                  </a:outerShdw>
                </a:effectLst>
              </a:rPr>
              <a:t>Mostly need to coat with cotton fiber to give it ecofriendly feel.</a:t>
            </a:r>
          </a:p>
          <a:p>
            <a:pPr marL="285750" indent="-285750">
              <a:buFont typeface="Arial" charset="0"/>
              <a:buChar char="•"/>
            </a:pPr>
            <a:r>
              <a:rPr lang="en-US" sz="2800" dirty="0" smtClean="0">
                <a:solidFill>
                  <a:srgbClr val="002060"/>
                </a:solidFill>
                <a:effectLst>
                  <a:outerShdw blurRad="38100" dist="38100" dir="2700000" algn="tl">
                    <a:srgbClr val="000000">
                      <a:alpha val="43137"/>
                    </a:srgbClr>
                  </a:outerShdw>
                </a:effectLst>
              </a:rPr>
              <a:t>Low absorbent than cotton.</a:t>
            </a:r>
            <a:endParaRPr lang="en-US" sz="2800" dirty="0">
              <a:solidFill>
                <a:srgbClr val="002060"/>
              </a:solidFill>
              <a:effectLst>
                <a:outerShdw blurRad="38100" dist="38100" dir="2700000" algn="tl">
                  <a:srgbClr val="000000">
                    <a:alpha val="43137"/>
                  </a:srgbClr>
                </a:outerShdw>
              </a:effectLst>
            </a:endParaRPr>
          </a:p>
        </p:txBody>
      </p:sp>
      <p:pic>
        <p:nvPicPr>
          <p:cNvPr id="8" name="Picture 2" descr="http://www.coatsindustrial.com/en/images/Industrial%20thread-Coats%20Epic-%20thread%20cones_tcm35-155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3657600"/>
            <a:ext cx="5724290" cy="32004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0" y="3657600"/>
            <a:ext cx="1752600" cy="3200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10" name="Rectangle 9"/>
          <p:cNvSpPr/>
          <p:nvPr/>
        </p:nvSpPr>
        <p:spPr>
          <a:xfrm>
            <a:off x="7772400" y="3657600"/>
            <a:ext cx="685800" cy="3200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11" name="Rectangle 10"/>
          <p:cNvSpPr/>
          <p:nvPr/>
        </p:nvSpPr>
        <p:spPr>
          <a:xfrm>
            <a:off x="8610600" y="3657600"/>
            <a:ext cx="533400" cy="3200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Tree>
    <p:extLst>
      <p:ext uri="{BB962C8B-B14F-4D97-AF65-F5344CB8AC3E}">
        <p14:creationId xmlns:p14="http://schemas.microsoft.com/office/powerpoint/2010/main" val="409790686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rgbClr val="FF0000"/>
                </a:solidFill>
                <a:effectLst>
                  <a:outerShdw blurRad="38100" dist="38100" dir="2700000" algn="tl">
                    <a:srgbClr val="000000">
                      <a:alpha val="43137"/>
                    </a:srgbClr>
                  </a:outerShdw>
                </a:effectLst>
                <a:latin typeface="Tw Cen MT" pitchFamily="34" charset="0"/>
              </a:rPr>
              <a:t>RAYON-Features</a:t>
            </a:r>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7" name="Rectangle 6"/>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2800" dirty="0" smtClean="0">
                <a:solidFill>
                  <a:srgbClr val="002060"/>
                </a:solidFill>
                <a:effectLst>
                  <a:outerShdw blurRad="38100" dist="38100" dir="2700000" algn="tl">
                    <a:srgbClr val="000000">
                      <a:alpha val="43137"/>
                    </a:srgbClr>
                  </a:outerShdw>
                </a:effectLst>
                <a:latin typeface="Tw Cen MT" pitchFamily="34" charset="0"/>
              </a:rPr>
              <a:t>Characteristics </a:t>
            </a:r>
            <a:r>
              <a:rPr lang="en-IN" sz="2800" dirty="0">
                <a:solidFill>
                  <a:srgbClr val="002060"/>
                </a:solidFill>
                <a:effectLst>
                  <a:outerShdw blurRad="38100" dist="38100" dir="2700000" algn="tl">
                    <a:srgbClr val="000000">
                      <a:alpha val="43137"/>
                    </a:srgbClr>
                  </a:outerShdw>
                </a:effectLst>
                <a:latin typeface="Tw Cen MT" pitchFamily="34" charset="0"/>
              </a:rPr>
              <a:t>of </a:t>
            </a:r>
            <a:r>
              <a:rPr lang="en-IN" sz="2800" dirty="0" smtClean="0">
                <a:solidFill>
                  <a:srgbClr val="002060"/>
                </a:solidFill>
                <a:effectLst>
                  <a:outerShdw blurRad="38100" dist="38100" dir="2700000" algn="tl">
                    <a:srgbClr val="000000">
                      <a:alpha val="43137"/>
                    </a:srgbClr>
                  </a:outerShdw>
                </a:effectLst>
                <a:latin typeface="Tw Cen MT" pitchFamily="34" charset="0"/>
              </a:rPr>
              <a:t>rayon</a:t>
            </a:r>
          </a:p>
          <a:p>
            <a:endParaRPr lang="en-US" sz="2800" dirty="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IN" sz="2800" dirty="0" smtClean="0">
                <a:solidFill>
                  <a:srgbClr val="002060"/>
                </a:solidFill>
                <a:effectLst>
                  <a:outerShdw blurRad="38100" dist="38100" dir="2700000" algn="tl">
                    <a:srgbClr val="000000">
                      <a:alpha val="43137"/>
                    </a:srgbClr>
                  </a:outerShdw>
                </a:effectLst>
                <a:latin typeface="Tw Cen MT" pitchFamily="34" charset="0"/>
              </a:rPr>
              <a:t>HIGH SHEEN</a:t>
            </a:r>
          </a:p>
          <a:p>
            <a:pPr marL="742950" lvl="1" indent="-285750">
              <a:buFont typeface="Arial" charset="0"/>
              <a:buChar char="•"/>
            </a:pPr>
            <a:endParaRPr lang="en-IN" sz="10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IN" sz="2800" dirty="0" smtClean="0">
                <a:solidFill>
                  <a:srgbClr val="002060"/>
                </a:solidFill>
                <a:effectLst>
                  <a:outerShdw blurRad="38100" dist="38100" dir="2700000" algn="tl">
                    <a:srgbClr val="000000">
                      <a:alpha val="43137"/>
                    </a:srgbClr>
                  </a:outerShdw>
                </a:effectLst>
                <a:latin typeface="Tw Cen MT" pitchFamily="34" charset="0"/>
              </a:rPr>
              <a:t>SOFT, AND WORKS WELL IN DETAIL</a:t>
            </a:r>
          </a:p>
          <a:p>
            <a:pPr marL="742950" lvl="1" indent="-285750">
              <a:buFont typeface="Arial" charset="0"/>
              <a:buChar char="•"/>
            </a:pPr>
            <a:endParaRPr lang="en-IN" sz="10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IN" sz="2800" dirty="0" smtClean="0">
                <a:solidFill>
                  <a:srgbClr val="002060"/>
                </a:solidFill>
                <a:effectLst>
                  <a:outerShdw blurRad="38100" dist="38100" dir="2700000" algn="tl">
                    <a:srgbClr val="000000">
                      <a:alpha val="43137"/>
                    </a:srgbClr>
                  </a:outerShdw>
                </a:effectLst>
                <a:latin typeface="Tw Cen MT" pitchFamily="34" charset="0"/>
              </a:rPr>
              <a:t>RELATIVELY HEAT RESISTANT</a:t>
            </a:r>
          </a:p>
          <a:p>
            <a:pPr marL="742950" lvl="1" indent="-285750">
              <a:buFont typeface="Arial" charset="0"/>
              <a:buChar char="•"/>
            </a:pPr>
            <a:endParaRPr lang="en-IN" sz="10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IN" sz="2800" dirty="0" smtClean="0">
                <a:solidFill>
                  <a:srgbClr val="002060"/>
                </a:solidFill>
                <a:effectLst>
                  <a:outerShdw blurRad="38100" dist="38100" dir="2700000" algn="tl">
                    <a:srgbClr val="000000">
                      <a:alpha val="43137"/>
                    </a:srgbClr>
                  </a:outerShdw>
                </a:effectLst>
                <a:latin typeface="Tw Cen MT" pitchFamily="34" charset="0"/>
              </a:rPr>
              <a:t>NOT COLORFAST</a:t>
            </a:r>
          </a:p>
          <a:p>
            <a:pPr marL="742950" lvl="1" indent="-285750">
              <a:buFont typeface="Arial" charset="0"/>
              <a:buChar char="•"/>
            </a:pPr>
            <a:endParaRPr lang="en-IN" sz="10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IN" sz="2800" dirty="0" smtClean="0">
                <a:solidFill>
                  <a:srgbClr val="002060"/>
                </a:solidFill>
                <a:effectLst>
                  <a:outerShdw blurRad="38100" dist="38100" dir="2700000" algn="tl">
                    <a:srgbClr val="000000">
                      <a:alpha val="43137"/>
                    </a:srgbClr>
                  </a:outerShdw>
                </a:effectLst>
                <a:latin typeface="Tw Cen MT" pitchFamily="34" charset="0"/>
              </a:rPr>
              <a:t>NOT AS STRONG AS POLYESTER</a:t>
            </a:r>
          </a:p>
          <a:p>
            <a:pPr marL="742950" lvl="1" indent="-285750">
              <a:buFont typeface="Arial" charset="0"/>
              <a:buChar char="•"/>
            </a:pPr>
            <a:endParaRPr lang="en-IN" sz="1000" dirty="0" smtClean="0">
              <a:solidFill>
                <a:srgbClr val="002060"/>
              </a:solidFill>
              <a:effectLst>
                <a:outerShdw blurRad="38100" dist="38100" dir="2700000" algn="tl">
                  <a:srgbClr val="000000">
                    <a:alpha val="43137"/>
                  </a:srgbClr>
                </a:outerShdw>
              </a:effectLst>
              <a:latin typeface="Tw Cen MT" pitchFamily="34" charset="0"/>
            </a:endParaRPr>
          </a:p>
          <a:p>
            <a:pPr marL="742950" lvl="1" indent="-285750">
              <a:buFont typeface="Arial" charset="0"/>
              <a:buChar char="•"/>
            </a:pPr>
            <a:r>
              <a:rPr lang="en-IN" sz="2800" dirty="0" smtClean="0">
                <a:solidFill>
                  <a:srgbClr val="002060"/>
                </a:solidFill>
                <a:effectLst>
                  <a:outerShdw blurRad="38100" dist="38100" dir="2700000" algn="tl">
                    <a:srgbClr val="000000">
                      <a:alpha val="43137"/>
                    </a:srgbClr>
                  </a:outerShdw>
                </a:effectLst>
                <a:latin typeface="Tw Cen MT" pitchFamily="34" charset="0"/>
              </a:rPr>
              <a:t>LESS DURABLE THAN POLYESTER</a:t>
            </a:r>
            <a:endParaRPr lang="en-US" sz="2800" dirty="0">
              <a:solidFill>
                <a:srgbClr val="002060"/>
              </a:solidFill>
              <a:effectLst>
                <a:outerShdw blurRad="38100" dist="38100" dir="2700000" algn="tl">
                  <a:srgbClr val="000000">
                    <a:alpha val="43137"/>
                  </a:srgbClr>
                </a:outerShdw>
              </a:effectLst>
              <a:latin typeface="Tw Cen MT" pitchFamily="34" charset="0"/>
            </a:endParaRPr>
          </a:p>
        </p:txBody>
      </p:sp>
    </p:spTree>
    <p:extLst>
      <p:ext uri="{BB962C8B-B14F-4D97-AF65-F5344CB8AC3E}">
        <p14:creationId xmlns:p14="http://schemas.microsoft.com/office/powerpoint/2010/main" val="35284204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FF0000"/>
                </a:solidFill>
                <a:effectLst>
                  <a:outerShdw blurRad="38100" dist="38100" dir="2700000" algn="tl">
                    <a:srgbClr val="000000">
                      <a:alpha val="43137"/>
                    </a:srgbClr>
                  </a:outerShdw>
                </a:effectLst>
                <a:latin typeface="Tw Cen MT" pitchFamily="34" charset="0"/>
              </a:rPr>
              <a:t>RAYON-Advantages</a:t>
            </a:r>
            <a:endParaRPr lang="en-US" sz="32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2" name="Rectangle 1"/>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smtClean="0">
                <a:solidFill>
                  <a:srgbClr val="FF0000"/>
                </a:solidFill>
                <a:effectLst>
                  <a:outerShdw blurRad="38100" dist="38100" dir="2700000" algn="tl">
                    <a:srgbClr val="000000">
                      <a:alpha val="43137"/>
                    </a:srgbClr>
                  </a:outerShdw>
                </a:effectLst>
              </a:rPr>
              <a:t>LOW COST AND AVAILABILITY</a:t>
            </a:r>
          </a:p>
          <a:p>
            <a:pPr lvl="1"/>
            <a:r>
              <a:rPr lang="en-US" dirty="0" smtClean="0">
                <a:solidFill>
                  <a:srgbClr val="002060"/>
                </a:solidFill>
                <a:effectLst>
                  <a:outerShdw blurRad="38100" dist="38100" dir="2700000" algn="tl">
                    <a:srgbClr val="000000">
                      <a:alpha val="43137"/>
                    </a:srgbClr>
                  </a:outerShdw>
                </a:effectLst>
              </a:rPr>
              <a:t>Rayon's </a:t>
            </a:r>
            <a:r>
              <a:rPr lang="en-US" dirty="0">
                <a:solidFill>
                  <a:srgbClr val="002060"/>
                </a:solidFill>
                <a:effectLst>
                  <a:outerShdw blurRad="38100" dist="38100" dir="2700000" algn="tl">
                    <a:srgbClr val="000000">
                      <a:alpha val="43137"/>
                    </a:srgbClr>
                  </a:outerShdw>
                </a:effectLst>
              </a:rPr>
              <a:t>cellulose content and method of production contribute to low cost and widespread availability. This makes rayon a popular choice for a high end visual appearance without the exorbitant costs of other threads with a similar appearance, such as silk.</a:t>
            </a:r>
          </a:p>
          <a:p>
            <a:r>
              <a:rPr lang="en-US" dirty="0" smtClean="0">
                <a:solidFill>
                  <a:srgbClr val="FF0000"/>
                </a:solidFill>
                <a:effectLst>
                  <a:outerShdw blurRad="38100" dist="38100" dir="2700000" algn="tl">
                    <a:srgbClr val="000000">
                      <a:alpha val="43137"/>
                    </a:srgbClr>
                  </a:outerShdw>
                </a:effectLst>
              </a:rPr>
              <a:t>APPEARANCE AND FEEL</a:t>
            </a:r>
          </a:p>
          <a:p>
            <a:pPr lvl="1"/>
            <a:r>
              <a:rPr lang="en-US" dirty="0" smtClean="0">
                <a:solidFill>
                  <a:srgbClr val="002060"/>
                </a:solidFill>
                <a:effectLst>
                  <a:outerShdw blurRad="38100" dist="38100" dir="2700000" algn="tl">
                    <a:srgbClr val="000000">
                      <a:alpha val="43137"/>
                    </a:srgbClr>
                  </a:outerShdw>
                </a:effectLst>
              </a:rPr>
              <a:t>Sewers </a:t>
            </a:r>
            <a:r>
              <a:rPr lang="en-US" dirty="0">
                <a:solidFill>
                  <a:srgbClr val="002060"/>
                </a:solidFill>
                <a:effectLst>
                  <a:outerShdw blurRad="38100" dist="38100" dir="2700000" algn="tl">
                    <a:srgbClr val="000000">
                      <a:alpha val="43137"/>
                    </a:srgbClr>
                  </a:outerShdw>
                </a:effectLst>
              </a:rPr>
              <a:t>and manufacturers prize rayon's sheen or luster, similar to that of silk, especially for embroidery. Another bonus is that rayon thread creates a smooth and soft feeling. Because of its smoothness, rayon also lays well, creating non-bulky, easily flowing fabric.</a:t>
            </a:r>
          </a:p>
          <a:p>
            <a:r>
              <a:rPr lang="en-US" dirty="0" smtClean="0">
                <a:solidFill>
                  <a:srgbClr val="FF0000"/>
                </a:solidFill>
                <a:effectLst>
                  <a:outerShdw blurRad="38100" dist="38100" dir="2700000" algn="tl">
                    <a:srgbClr val="000000">
                      <a:alpha val="43137"/>
                    </a:srgbClr>
                  </a:outerShdw>
                </a:effectLst>
              </a:rPr>
              <a:t>ABSORBENT PROPERTY</a:t>
            </a:r>
          </a:p>
          <a:p>
            <a:pPr lvl="1"/>
            <a:r>
              <a:rPr lang="en-US" dirty="0" smtClean="0">
                <a:solidFill>
                  <a:srgbClr val="002060"/>
                </a:solidFill>
                <a:effectLst>
                  <a:outerShdw blurRad="38100" dist="38100" dir="2700000" algn="tl">
                    <a:srgbClr val="000000">
                      <a:alpha val="43137"/>
                    </a:srgbClr>
                  </a:outerShdw>
                </a:effectLst>
              </a:rPr>
              <a:t>Rayon's </a:t>
            </a:r>
            <a:r>
              <a:rPr lang="en-US" dirty="0">
                <a:solidFill>
                  <a:srgbClr val="002060"/>
                </a:solidFill>
                <a:effectLst>
                  <a:outerShdw blurRad="38100" dist="38100" dir="2700000" algn="tl">
                    <a:srgbClr val="000000">
                      <a:alpha val="43137"/>
                    </a:srgbClr>
                  </a:outerShdw>
                </a:effectLst>
              </a:rPr>
              <a:t>cellulose nature enables extreme absorbency. Dyeing very absorbent material such as rayon creates brilliant colors, contributing even more to rayon thread's widespread use. Absorbency also makes rayon ideal when creating wicking fabrics for sports and hot weather </a:t>
            </a:r>
            <a:r>
              <a:rPr lang="en-US" dirty="0" smtClean="0">
                <a:solidFill>
                  <a:srgbClr val="002060"/>
                </a:solidFill>
                <a:effectLst>
                  <a:outerShdw blurRad="38100" dist="38100" dir="2700000" algn="tl">
                    <a:srgbClr val="000000">
                      <a:alpha val="43137"/>
                    </a:srgbClr>
                  </a:outerShdw>
                </a:effectLst>
              </a:rPr>
              <a:t>applications.</a:t>
            </a:r>
          </a:p>
          <a:p>
            <a:r>
              <a:rPr lang="en-US" dirty="0" smtClean="0">
                <a:solidFill>
                  <a:srgbClr val="FF0000"/>
                </a:solidFill>
                <a:effectLst>
                  <a:outerShdw blurRad="38100" dist="38100" dir="2700000" algn="tl">
                    <a:srgbClr val="000000">
                      <a:alpha val="43137"/>
                    </a:srgbClr>
                  </a:outerShdw>
                </a:effectLst>
              </a:rPr>
              <a:t>SEWING MACHINE COMPATIBILITY</a:t>
            </a:r>
          </a:p>
          <a:p>
            <a:pPr lvl="1"/>
            <a:r>
              <a:rPr lang="en-US" dirty="0" smtClean="0">
                <a:solidFill>
                  <a:srgbClr val="002060"/>
                </a:solidFill>
                <a:effectLst>
                  <a:outerShdw blurRad="38100" dist="38100" dir="2700000" algn="tl">
                    <a:srgbClr val="000000">
                      <a:alpha val="43137"/>
                    </a:srgbClr>
                  </a:outerShdw>
                </a:effectLst>
              </a:rPr>
              <a:t>Many </a:t>
            </a:r>
            <a:r>
              <a:rPr lang="en-US" dirty="0">
                <a:solidFill>
                  <a:srgbClr val="002060"/>
                </a:solidFill>
                <a:effectLst>
                  <a:outerShdw blurRad="38100" dist="38100" dir="2700000" algn="tl">
                    <a:srgbClr val="000000">
                      <a:alpha val="43137"/>
                    </a:srgbClr>
                  </a:outerShdw>
                </a:effectLst>
              </a:rPr>
              <a:t>people prefer rayon when using sewing and embroidery machines. Rayon glides through a sewing machine, not requiring drastic settings in regards to tension. Rayon thread contributes to longer lasting machines that do not break down as fast, thus lowering maintenance costs.</a:t>
            </a:r>
          </a:p>
          <a:p>
            <a:r>
              <a:rPr lang="en-US" dirty="0">
                <a:effectLst>
                  <a:outerShdw blurRad="38100" dist="38100" dir="2700000" algn="tl">
                    <a:srgbClr val="000000">
                      <a:alpha val="43137"/>
                    </a:srgbClr>
                  </a:outerShdw>
                </a:effectLst>
              </a:rPr>
              <a:t/>
            </a:r>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345003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FF0000"/>
                </a:solidFill>
                <a:effectLst>
                  <a:outerShdw blurRad="38100" dist="38100" dir="2700000" algn="tl">
                    <a:srgbClr val="000000">
                      <a:alpha val="43137"/>
                    </a:srgbClr>
                  </a:outerShdw>
                </a:effectLst>
                <a:latin typeface="Tw Cen MT" pitchFamily="34" charset="0"/>
              </a:rPr>
              <a:t>RAYON-Disadvantages</a:t>
            </a:r>
            <a:endParaRPr lang="en-US" sz="32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2" name="Rectangle 1"/>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pitchFamily="34" charset="0"/>
              <a:buChar char="•"/>
            </a:pPr>
            <a:endParaRPr lang="en-US" sz="1600" dirty="0" smtClean="0">
              <a:solidFill>
                <a:srgbClr val="002060"/>
              </a:solidFill>
              <a:effectLst>
                <a:outerShdw blurRad="38100" dist="38100" dir="2700000" algn="tl">
                  <a:srgbClr val="000000">
                    <a:alpha val="43137"/>
                  </a:srgbClr>
                </a:outerShdw>
              </a:effectLst>
            </a:endParaRP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rPr>
              <a:t>does </a:t>
            </a:r>
            <a:r>
              <a:rPr lang="en-US" sz="3200" dirty="0">
                <a:solidFill>
                  <a:srgbClr val="002060"/>
                </a:solidFill>
                <a:effectLst>
                  <a:outerShdw blurRad="38100" dist="38100" dir="2700000" algn="tl">
                    <a:srgbClr val="000000">
                      <a:alpha val="43137"/>
                    </a:srgbClr>
                  </a:outerShdw>
                </a:effectLst>
              </a:rPr>
              <a:t>fade when exposed to sunlight and may also deteriorate. </a:t>
            </a:r>
            <a:endParaRPr lang="en-US" sz="3200" dirty="0" smtClean="0">
              <a:solidFill>
                <a:srgbClr val="002060"/>
              </a:solidFill>
              <a:effectLst>
                <a:outerShdw blurRad="38100" dist="38100" dir="2700000" algn="tl">
                  <a:srgbClr val="000000">
                    <a:alpha val="43137"/>
                  </a:srgbClr>
                </a:outerShdw>
              </a:effectLst>
            </a:endParaRPr>
          </a:p>
          <a:p>
            <a:pPr marL="285750" indent="-285750">
              <a:buFont typeface="Arial" pitchFamily="34" charset="0"/>
              <a:buChar char="•"/>
            </a:pPr>
            <a:endParaRPr lang="en-US" sz="1600" dirty="0" smtClean="0">
              <a:solidFill>
                <a:srgbClr val="002060"/>
              </a:solidFill>
              <a:effectLst>
                <a:outerShdw blurRad="38100" dist="38100" dir="2700000" algn="tl">
                  <a:srgbClr val="000000">
                    <a:alpha val="43137"/>
                  </a:srgbClr>
                </a:outerShdw>
              </a:effectLst>
            </a:endParaRP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rPr>
              <a:t>When </a:t>
            </a:r>
            <a:r>
              <a:rPr lang="en-US" sz="3200" dirty="0">
                <a:solidFill>
                  <a:srgbClr val="002060"/>
                </a:solidFill>
                <a:effectLst>
                  <a:outerShdw blurRad="38100" dist="38100" dir="2700000" algn="tl">
                    <a:srgbClr val="000000">
                      <a:alpha val="43137"/>
                    </a:srgbClr>
                  </a:outerShdw>
                </a:effectLst>
              </a:rPr>
              <a:t>wet, rayon may stretch, but when it is washed, it may shrink. </a:t>
            </a:r>
            <a:endParaRPr lang="en-US" sz="3200" dirty="0" smtClean="0">
              <a:solidFill>
                <a:srgbClr val="002060"/>
              </a:solidFill>
              <a:effectLst>
                <a:outerShdw blurRad="38100" dist="38100" dir="2700000" algn="tl">
                  <a:srgbClr val="000000">
                    <a:alpha val="43137"/>
                  </a:srgbClr>
                </a:outerShdw>
              </a:effectLst>
            </a:endParaRPr>
          </a:p>
          <a:p>
            <a:pPr marL="285750" indent="-285750">
              <a:buFont typeface="Arial" pitchFamily="34" charset="0"/>
              <a:buChar char="•"/>
            </a:pPr>
            <a:endParaRPr lang="en-US" sz="1600" dirty="0" smtClean="0">
              <a:solidFill>
                <a:srgbClr val="002060"/>
              </a:solidFill>
              <a:effectLst>
                <a:outerShdw blurRad="38100" dist="38100" dir="2700000" algn="tl">
                  <a:srgbClr val="000000">
                    <a:alpha val="43137"/>
                  </a:srgbClr>
                </a:outerShdw>
              </a:effectLst>
            </a:endParaRP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rPr>
              <a:t>It </a:t>
            </a:r>
            <a:r>
              <a:rPr lang="en-US" sz="3200" dirty="0">
                <a:solidFill>
                  <a:srgbClr val="002060"/>
                </a:solidFill>
                <a:effectLst>
                  <a:outerShdw blurRad="38100" dist="38100" dir="2700000" algn="tl">
                    <a:srgbClr val="000000">
                      <a:alpha val="43137"/>
                    </a:srgbClr>
                  </a:outerShdw>
                </a:effectLst>
              </a:rPr>
              <a:t>is also vulnerable to mildew. </a:t>
            </a:r>
            <a:endParaRPr lang="en-US" sz="3200" dirty="0" smtClean="0">
              <a:solidFill>
                <a:srgbClr val="002060"/>
              </a:solidFill>
              <a:effectLst>
                <a:outerShdw blurRad="38100" dist="38100" dir="2700000" algn="tl">
                  <a:srgbClr val="000000">
                    <a:alpha val="43137"/>
                  </a:srgbClr>
                </a:outerShdw>
              </a:effectLst>
            </a:endParaRPr>
          </a:p>
          <a:p>
            <a:pPr marL="285750" indent="-285750">
              <a:buFont typeface="Arial" pitchFamily="34" charset="0"/>
              <a:buChar char="•"/>
            </a:pPr>
            <a:endParaRPr lang="en-US" sz="1600" dirty="0" smtClean="0">
              <a:solidFill>
                <a:srgbClr val="002060"/>
              </a:solidFill>
              <a:effectLst>
                <a:outerShdw blurRad="38100" dist="38100" dir="2700000" algn="tl">
                  <a:srgbClr val="000000">
                    <a:alpha val="43137"/>
                  </a:srgbClr>
                </a:outerShdw>
              </a:effectLst>
            </a:endParaRPr>
          </a:p>
          <a:p>
            <a:pPr marL="285750" indent="-285750">
              <a:buFont typeface="Arial" pitchFamily="34" charset="0"/>
              <a:buChar char="•"/>
            </a:pPr>
            <a:r>
              <a:rPr lang="en-US" sz="3200" dirty="0" smtClean="0">
                <a:solidFill>
                  <a:srgbClr val="002060"/>
                </a:solidFill>
                <a:effectLst>
                  <a:outerShdw blurRad="38100" dist="38100" dir="2700000" algn="tl">
                    <a:srgbClr val="000000">
                      <a:alpha val="43137"/>
                    </a:srgbClr>
                  </a:outerShdw>
                </a:effectLst>
              </a:rPr>
              <a:t>Further</a:t>
            </a:r>
            <a:r>
              <a:rPr lang="en-US" sz="3200" dirty="0">
                <a:solidFill>
                  <a:srgbClr val="002060"/>
                </a:solidFill>
                <a:effectLst>
                  <a:outerShdw blurRad="38100" dist="38100" dir="2700000" algn="tl">
                    <a:srgbClr val="000000">
                      <a:alpha val="43137"/>
                    </a:srgbClr>
                  </a:outerShdw>
                </a:effectLst>
              </a:rPr>
              <a:t>, rayon is not very </a:t>
            </a:r>
            <a:r>
              <a:rPr lang="en-US" sz="3200" dirty="0" smtClean="0">
                <a:solidFill>
                  <a:srgbClr val="002060"/>
                </a:solidFill>
                <a:effectLst>
                  <a:outerShdw blurRad="38100" dist="38100" dir="2700000" algn="tl">
                    <a:srgbClr val="000000">
                      <a:alpha val="43137"/>
                    </a:srgbClr>
                  </a:outerShdw>
                </a:effectLst>
              </a:rPr>
              <a:t>strong.</a:t>
            </a:r>
            <a:endParaRPr lang="en-US" sz="32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672402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028700" lvl="1" indent="-57150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Strong </a:t>
            </a:r>
          </a:p>
          <a:p>
            <a:pPr marL="1028700" lvl="1" indent="-57150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Low </a:t>
            </a:r>
            <a:r>
              <a:rPr lang="en-US" sz="3600" dirty="0">
                <a:solidFill>
                  <a:srgbClr val="002060"/>
                </a:solidFill>
                <a:effectLst>
                  <a:outerShdw blurRad="38100" dist="38100" dir="2700000" algn="tl">
                    <a:srgbClr val="000000">
                      <a:alpha val="43137"/>
                    </a:srgbClr>
                  </a:outerShdw>
                </a:effectLst>
                <a:latin typeface="Tw Cen MT" pitchFamily="34" charset="0"/>
              </a:rPr>
              <a:t>melting temperature. </a:t>
            </a:r>
            <a:endParaRPr lang="en-US" sz="3600" dirty="0" smtClean="0">
              <a:solidFill>
                <a:srgbClr val="002060"/>
              </a:solidFill>
              <a:effectLst>
                <a:outerShdw blurRad="38100" dist="38100" dir="2700000" algn="tl">
                  <a:srgbClr val="000000">
                    <a:alpha val="43137"/>
                  </a:srgbClr>
                </a:outerShdw>
              </a:effectLst>
              <a:latin typeface="Tw Cen MT" pitchFamily="34" charset="0"/>
            </a:endParaRPr>
          </a:p>
          <a:p>
            <a:pPr marL="1028700" lvl="1" indent="-57150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Not </a:t>
            </a:r>
            <a:r>
              <a:rPr lang="en-US" sz="3600" dirty="0">
                <a:solidFill>
                  <a:srgbClr val="002060"/>
                </a:solidFill>
                <a:effectLst>
                  <a:outerShdw blurRad="38100" dist="38100" dir="2700000" algn="tl">
                    <a:srgbClr val="000000">
                      <a:alpha val="43137"/>
                    </a:srgbClr>
                  </a:outerShdw>
                </a:effectLst>
                <a:latin typeface="Tw Cen MT" pitchFamily="34" charset="0"/>
              </a:rPr>
              <a:t>heat resistant. </a:t>
            </a:r>
          </a:p>
          <a:p>
            <a:pPr marL="1028700" lvl="1" indent="-57150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Not </a:t>
            </a:r>
            <a:r>
              <a:rPr lang="en-US" sz="3600" dirty="0">
                <a:solidFill>
                  <a:srgbClr val="002060"/>
                </a:solidFill>
                <a:effectLst>
                  <a:outerShdw blurRad="38100" dist="38100" dir="2700000" algn="tl">
                    <a:srgbClr val="000000">
                      <a:alpha val="43137"/>
                    </a:srgbClr>
                  </a:outerShdw>
                </a:effectLst>
                <a:latin typeface="Tw Cen MT" pitchFamily="34" charset="0"/>
              </a:rPr>
              <a:t>colorfast. </a:t>
            </a:r>
            <a:endParaRPr lang="en-US" sz="3600" dirty="0" smtClean="0">
              <a:solidFill>
                <a:srgbClr val="002060"/>
              </a:solidFill>
              <a:effectLst>
                <a:outerShdw blurRad="38100" dist="38100" dir="2700000" algn="tl">
                  <a:srgbClr val="000000">
                    <a:alpha val="43137"/>
                  </a:srgbClr>
                </a:outerShdw>
              </a:effectLst>
              <a:latin typeface="Tw Cen MT" pitchFamily="34" charset="0"/>
            </a:endParaRPr>
          </a:p>
          <a:p>
            <a:pPr marL="1028700" lvl="1" indent="-57150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Will </a:t>
            </a:r>
            <a:r>
              <a:rPr lang="en-US" sz="3600" dirty="0">
                <a:solidFill>
                  <a:srgbClr val="002060"/>
                </a:solidFill>
                <a:effectLst>
                  <a:outerShdw blurRad="38100" dist="38100" dir="2700000" algn="tl">
                    <a:srgbClr val="000000">
                      <a:alpha val="43137"/>
                    </a:srgbClr>
                  </a:outerShdw>
                </a:effectLst>
                <a:latin typeface="Tw Cen MT" pitchFamily="34" charset="0"/>
              </a:rPr>
              <a:t>yellow over time. </a:t>
            </a:r>
            <a:endParaRPr lang="en-US" sz="3600" dirty="0" smtClean="0">
              <a:solidFill>
                <a:srgbClr val="002060"/>
              </a:solidFill>
              <a:effectLst>
                <a:outerShdw blurRad="38100" dist="38100" dir="2700000" algn="tl">
                  <a:srgbClr val="000000">
                    <a:alpha val="43137"/>
                  </a:srgbClr>
                </a:outerShdw>
              </a:effectLst>
              <a:latin typeface="Tw Cen MT" pitchFamily="34" charset="0"/>
            </a:endParaRPr>
          </a:p>
          <a:p>
            <a:pPr marL="1028700" lvl="1" indent="-571500">
              <a:buFont typeface="Arial" charset="0"/>
              <a:buChar char="•"/>
            </a:pPr>
            <a:r>
              <a:rPr lang="en-US" sz="3600" dirty="0" smtClean="0">
                <a:solidFill>
                  <a:srgbClr val="002060"/>
                </a:solidFill>
                <a:effectLst>
                  <a:outerShdw blurRad="38100" dist="38100" dir="2700000" algn="tl">
                    <a:srgbClr val="000000">
                      <a:alpha val="43137"/>
                    </a:srgbClr>
                  </a:outerShdw>
                </a:effectLst>
                <a:latin typeface="Tw Cen MT" pitchFamily="34" charset="0"/>
              </a:rPr>
              <a:t>Becomes </a:t>
            </a:r>
            <a:r>
              <a:rPr lang="en-US" sz="3600" dirty="0">
                <a:solidFill>
                  <a:srgbClr val="002060"/>
                </a:solidFill>
                <a:effectLst>
                  <a:outerShdw blurRad="38100" dist="38100" dir="2700000" algn="tl">
                    <a:srgbClr val="000000">
                      <a:alpha val="43137"/>
                    </a:srgbClr>
                  </a:outerShdw>
                </a:effectLst>
                <a:latin typeface="Tw Cen MT" pitchFamily="34" charset="0"/>
              </a:rPr>
              <a:t>brittle through laundering</a:t>
            </a:r>
          </a:p>
        </p:txBody>
      </p:sp>
      <p:sp>
        <p:nvSpPr>
          <p:cNvPr id="5" name="Rectangle 4"/>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6" name="Rectangle 5"/>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FF0000"/>
                </a:solidFill>
                <a:effectLst>
                  <a:outerShdw blurRad="38100" dist="38100" dir="2700000" algn="tl">
                    <a:srgbClr val="000000">
                      <a:alpha val="43137"/>
                    </a:srgbClr>
                  </a:outerShdw>
                </a:effectLst>
                <a:latin typeface="Tw Cen MT" pitchFamily="34" charset="0"/>
              </a:rPr>
              <a:t>NYLON- Features</a:t>
            </a:r>
            <a:endParaRPr lang="en-US" sz="3200" dirty="0">
              <a:solidFill>
                <a:srgbClr val="FF0000"/>
              </a:solidFill>
              <a:effectLst>
                <a:outerShdw blurRad="38100" dist="38100" dir="2700000" algn="tl">
                  <a:srgbClr val="000000">
                    <a:alpha val="43137"/>
                  </a:srgbClr>
                </a:outerShdw>
              </a:effectLst>
              <a:latin typeface="Tw Cen MT" pitchFamily="34" charset="0"/>
            </a:endParaRPr>
          </a:p>
        </p:txBody>
      </p:sp>
      <p:pic>
        <p:nvPicPr>
          <p:cNvPr id="3074" name="Picture 2" descr="http://www.coatsindustrial.com/en/images/Industrial%20Thread-Coats%20Nylbond_tcm35-44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828801"/>
            <a:ext cx="3352800" cy="187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59581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IN" sz="2200" dirty="0" smtClean="0">
                <a:solidFill>
                  <a:srgbClr val="002060"/>
                </a:solidFill>
                <a:effectLst>
                  <a:outerShdw blurRad="38100" dist="38100" dir="2700000" algn="tl">
                    <a:srgbClr val="000000">
                      <a:alpha val="43137"/>
                    </a:srgbClr>
                  </a:outerShdw>
                </a:effectLst>
              </a:rPr>
              <a:t>Quality </a:t>
            </a:r>
            <a:r>
              <a:rPr lang="en-IN" sz="2200" dirty="0">
                <a:solidFill>
                  <a:srgbClr val="002060"/>
                </a:solidFill>
                <a:effectLst>
                  <a:outerShdw blurRad="38100" dist="38100" dir="2700000" algn="tl">
                    <a:srgbClr val="000000">
                      <a:alpha val="43137"/>
                    </a:srgbClr>
                  </a:outerShdw>
                </a:effectLst>
              </a:rPr>
              <a:t>metallic thread has the following </a:t>
            </a:r>
            <a:r>
              <a:rPr lang="en-IN" sz="2200" dirty="0" smtClean="0">
                <a:solidFill>
                  <a:srgbClr val="002060"/>
                </a:solidFill>
                <a:effectLst>
                  <a:outerShdw blurRad="38100" dist="38100" dir="2700000" algn="tl">
                    <a:srgbClr val="000000">
                      <a:alpha val="43137"/>
                    </a:srgbClr>
                  </a:outerShdw>
                </a:effectLst>
              </a:rPr>
              <a:t>components:</a:t>
            </a:r>
            <a:endParaRPr lang="en-US" sz="2200" dirty="0">
              <a:solidFill>
                <a:srgbClr val="002060"/>
              </a:solidFill>
              <a:effectLst>
                <a:outerShdw blurRad="38100" dist="38100" dir="2700000" algn="tl">
                  <a:srgbClr val="000000">
                    <a:alpha val="43137"/>
                  </a:srgbClr>
                </a:outerShdw>
              </a:effectLst>
            </a:endParaRPr>
          </a:p>
          <a:p>
            <a:pPr marL="285750" indent="-285750">
              <a:buFont typeface="Arial" charset="0"/>
              <a:buChar char="•"/>
            </a:pPr>
            <a:r>
              <a:rPr lang="en-IN" sz="2200" dirty="0" smtClean="0">
                <a:solidFill>
                  <a:srgbClr val="002060"/>
                </a:solidFill>
                <a:effectLst>
                  <a:outerShdw blurRad="38100" dist="38100" dir="2700000" algn="tl">
                    <a:srgbClr val="000000">
                      <a:alpha val="43137"/>
                    </a:srgbClr>
                  </a:outerShdw>
                </a:effectLst>
              </a:rPr>
              <a:t>Nylon </a:t>
            </a:r>
            <a:r>
              <a:rPr lang="en-IN" sz="2200" dirty="0">
                <a:solidFill>
                  <a:srgbClr val="002060"/>
                </a:solidFill>
                <a:effectLst>
                  <a:outerShdw blurRad="38100" dist="38100" dir="2700000" algn="tl">
                    <a:srgbClr val="000000">
                      <a:alpha val="43137"/>
                    </a:srgbClr>
                  </a:outerShdw>
                </a:effectLst>
              </a:rPr>
              <a:t>core. A nylon core offers the most strength. Polyester and rayon cores are inferior</a:t>
            </a:r>
            <a:r>
              <a:rPr lang="en-IN" sz="2200" dirty="0" smtClean="0">
                <a:solidFill>
                  <a:srgbClr val="002060"/>
                </a:solidFill>
                <a:effectLst>
                  <a:outerShdw blurRad="38100" dist="38100" dir="2700000" algn="tl">
                    <a:srgbClr val="000000">
                      <a:alpha val="43137"/>
                    </a:srgbClr>
                  </a:outerShdw>
                </a:effectLst>
              </a:rPr>
              <a:t>.</a:t>
            </a:r>
          </a:p>
          <a:p>
            <a:pPr marL="285750" indent="-285750">
              <a:buFont typeface="Arial" charset="0"/>
              <a:buChar char="•"/>
            </a:pPr>
            <a:r>
              <a:rPr lang="en-IN" sz="2200" dirty="0" smtClean="0">
                <a:solidFill>
                  <a:srgbClr val="002060"/>
                </a:solidFill>
                <a:effectLst>
                  <a:outerShdw blurRad="38100" dist="38100" dir="2700000" algn="tl">
                    <a:srgbClr val="000000">
                      <a:alpha val="43137"/>
                    </a:srgbClr>
                  </a:outerShdw>
                </a:effectLst>
              </a:rPr>
              <a:t>Rice </a:t>
            </a:r>
            <a:r>
              <a:rPr lang="en-IN" sz="2200" dirty="0">
                <a:solidFill>
                  <a:srgbClr val="002060"/>
                </a:solidFill>
                <a:effectLst>
                  <a:outerShdw blurRad="38100" dist="38100" dir="2700000" algn="tl">
                    <a:srgbClr val="000000">
                      <a:alpha val="43137"/>
                    </a:srgbClr>
                  </a:outerShdw>
                </a:effectLst>
              </a:rPr>
              <a:t>paper construction. This adds strength and cohesiveness and makes the thread softer and supple, reducing the wiry feel. It also reduces tangling</a:t>
            </a:r>
            <a:r>
              <a:rPr lang="en-IN" sz="2200" dirty="0" smtClean="0">
                <a:solidFill>
                  <a:srgbClr val="002060"/>
                </a:solidFill>
                <a:effectLst>
                  <a:outerShdw blurRad="38100" dist="38100" dir="2700000" algn="tl">
                    <a:srgbClr val="000000">
                      <a:alpha val="43137"/>
                    </a:srgbClr>
                  </a:outerShdw>
                </a:effectLst>
              </a:rPr>
              <a:t>.</a:t>
            </a:r>
          </a:p>
          <a:p>
            <a:pPr marL="285750" indent="-285750">
              <a:buFont typeface="Arial" charset="0"/>
              <a:buChar char="•"/>
            </a:pPr>
            <a:r>
              <a:rPr lang="en-IN" sz="2200" dirty="0" smtClean="0">
                <a:solidFill>
                  <a:srgbClr val="002060"/>
                </a:solidFill>
                <a:effectLst>
                  <a:outerShdw blurRad="38100" dist="38100" dir="2700000" algn="tl">
                    <a:srgbClr val="000000">
                      <a:alpha val="43137"/>
                    </a:srgbClr>
                  </a:outerShdw>
                </a:effectLst>
              </a:rPr>
              <a:t>Outer </a:t>
            </a:r>
            <a:r>
              <a:rPr lang="en-IN" sz="2200" dirty="0">
                <a:solidFill>
                  <a:srgbClr val="002060"/>
                </a:solidFill>
                <a:effectLst>
                  <a:outerShdw blurRad="38100" dist="38100" dir="2700000" algn="tl">
                    <a:srgbClr val="000000">
                      <a:alpha val="43137"/>
                    </a:srgbClr>
                  </a:outerShdw>
                </a:effectLst>
              </a:rPr>
              <a:t>coating. Lower end metallic have no outer coating. This means the metal foil rubs against the needle, creating friction, resulting in discolouring and shredding. </a:t>
            </a:r>
            <a:endParaRPr lang="en-IN" sz="2200" dirty="0" smtClean="0">
              <a:solidFill>
                <a:srgbClr val="002060"/>
              </a:solidFill>
              <a:effectLst>
                <a:outerShdw blurRad="38100" dist="38100" dir="2700000" algn="tl">
                  <a:srgbClr val="000000">
                    <a:alpha val="43137"/>
                  </a:srgbClr>
                </a:outerShdw>
              </a:effectLst>
            </a:endParaRPr>
          </a:p>
          <a:p>
            <a:pPr marL="285750" indent="-285750">
              <a:buFont typeface="Arial" charset="0"/>
              <a:buChar char="•"/>
            </a:pPr>
            <a:r>
              <a:rPr lang="en-IN" sz="2200" dirty="0" smtClean="0">
                <a:solidFill>
                  <a:srgbClr val="002060"/>
                </a:solidFill>
                <a:effectLst>
                  <a:outerShdw blurRad="38100" dist="38100" dir="2700000" algn="tl">
                    <a:srgbClr val="000000">
                      <a:alpha val="43137"/>
                    </a:srgbClr>
                  </a:outerShdw>
                </a:effectLst>
              </a:rPr>
              <a:t>A </a:t>
            </a:r>
            <a:r>
              <a:rPr lang="en-IN" sz="2200" dirty="0">
                <a:solidFill>
                  <a:srgbClr val="002060"/>
                </a:solidFill>
                <a:effectLst>
                  <a:outerShdw blurRad="38100" dist="38100" dir="2700000" algn="tl">
                    <a:srgbClr val="000000">
                      <a:alpha val="43137"/>
                    </a:srgbClr>
                  </a:outerShdw>
                </a:effectLst>
              </a:rPr>
              <a:t>good metallic has an outer coating which reduces friction and acts as a protective layer</a:t>
            </a:r>
            <a:r>
              <a:rPr lang="en-IN" sz="2200" dirty="0" smtClean="0">
                <a:solidFill>
                  <a:srgbClr val="002060"/>
                </a:solidFill>
                <a:effectLst>
                  <a:outerShdw blurRad="38100" dist="38100" dir="2700000" algn="tl">
                    <a:srgbClr val="000000">
                      <a:alpha val="43137"/>
                    </a:srgbClr>
                  </a:outerShdw>
                </a:effectLst>
              </a:rPr>
              <a:t>.</a:t>
            </a:r>
          </a:p>
          <a:p>
            <a:pPr marL="285750" indent="-285750">
              <a:buFont typeface="Arial" charset="0"/>
              <a:buChar char="•"/>
            </a:pPr>
            <a:r>
              <a:rPr lang="en-IN" sz="2200" dirty="0" smtClean="0">
                <a:solidFill>
                  <a:srgbClr val="002060"/>
                </a:solidFill>
                <a:effectLst>
                  <a:outerShdw blurRad="38100" dist="38100" dir="2700000" algn="tl">
                    <a:srgbClr val="000000">
                      <a:alpha val="43137"/>
                    </a:srgbClr>
                  </a:outerShdw>
                </a:effectLst>
              </a:rPr>
              <a:t>Laminate </a:t>
            </a:r>
            <a:r>
              <a:rPr lang="en-IN" sz="2200" dirty="0">
                <a:solidFill>
                  <a:srgbClr val="002060"/>
                </a:solidFill>
                <a:effectLst>
                  <a:outerShdw blurRad="38100" dist="38100" dir="2700000" algn="tl">
                    <a:srgbClr val="000000">
                      <a:alpha val="43137"/>
                    </a:srgbClr>
                  </a:outerShdw>
                </a:effectLst>
              </a:rPr>
              <a:t>or Flat thread. Produced by bonding layers of polyester together and slicing to a desired width. Usually available in either 2 ply or 5 ply</a:t>
            </a:r>
            <a:r>
              <a:rPr lang="en-IN" sz="2200" dirty="0" smtClean="0">
                <a:solidFill>
                  <a:srgbClr val="002060"/>
                </a:solidFill>
                <a:effectLst>
                  <a:outerShdw blurRad="38100" dist="38100" dir="2700000" algn="tl">
                    <a:srgbClr val="000000">
                      <a:alpha val="43137"/>
                    </a:srgbClr>
                  </a:outerShdw>
                </a:effectLst>
              </a:rPr>
              <a:t>.</a:t>
            </a:r>
          </a:p>
          <a:p>
            <a:pPr marL="285750" indent="-285750">
              <a:buFont typeface="Arial" charset="0"/>
              <a:buChar char="•"/>
            </a:pPr>
            <a:r>
              <a:rPr lang="en-IN" sz="2200" dirty="0" smtClean="0">
                <a:solidFill>
                  <a:srgbClr val="002060"/>
                </a:solidFill>
                <a:effectLst>
                  <a:outerShdw blurRad="38100" dist="38100" dir="2700000" algn="tl">
                    <a:srgbClr val="000000">
                      <a:alpha val="43137"/>
                    </a:srgbClr>
                  </a:outerShdw>
                </a:effectLst>
              </a:rPr>
              <a:t>Heat </a:t>
            </a:r>
            <a:r>
              <a:rPr lang="en-IN" sz="2200" dirty="0">
                <a:solidFill>
                  <a:srgbClr val="002060"/>
                </a:solidFill>
                <a:effectLst>
                  <a:outerShdw blurRad="38100" dist="38100" dir="2700000" algn="tl">
                    <a:srgbClr val="000000">
                      <a:alpha val="43137"/>
                    </a:srgbClr>
                  </a:outerShdw>
                </a:effectLst>
              </a:rPr>
              <a:t>resistant. can be </a:t>
            </a:r>
            <a:r>
              <a:rPr lang="en-IN" sz="2200" dirty="0" smtClean="0">
                <a:solidFill>
                  <a:srgbClr val="002060"/>
                </a:solidFill>
                <a:effectLst>
                  <a:outerShdw blurRad="38100" dist="38100" dir="2700000" algn="tl">
                    <a:srgbClr val="000000">
                      <a:alpha val="43137"/>
                    </a:srgbClr>
                  </a:outerShdw>
                </a:effectLst>
              </a:rPr>
              <a:t>ironed</a:t>
            </a:r>
            <a:endParaRPr lang="en-US" sz="2200" dirty="0">
              <a:solidFill>
                <a:srgbClr val="002060"/>
              </a:solidFill>
              <a:effectLst>
                <a:outerShdw blurRad="38100" dist="38100" dir="2700000" algn="tl">
                  <a:srgbClr val="000000">
                    <a:alpha val="43137"/>
                  </a:srgbClr>
                </a:outerShdw>
              </a:effectLst>
            </a:endParaRPr>
          </a:p>
        </p:txBody>
      </p:sp>
      <p:sp>
        <p:nvSpPr>
          <p:cNvPr id="5" name="Rectangle 4"/>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3600" dirty="0">
                <a:solidFill>
                  <a:srgbClr val="FF0000"/>
                </a:solidFill>
                <a:effectLst>
                  <a:outerShdw blurRad="38100" dist="38100" dir="2700000" algn="tl">
                    <a:srgbClr val="000000">
                      <a:alpha val="43137"/>
                    </a:srgbClr>
                  </a:outerShdw>
                </a:effectLst>
                <a:latin typeface="Tw Cen MT" pitchFamily="34" charset="0"/>
              </a:rPr>
              <a:t>Metallic</a:t>
            </a:r>
            <a:r>
              <a:rPr lang="en-US" sz="3600" dirty="0" smtClean="0">
                <a:solidFill>
                  <a:srgbClr val="FF0000"/>
                </a:solidFill>
                <a:effectLst>
                  <a:outerShdw blurRad="38100" dist="38100" dir="2700000" algn="tl">
                    <a:srgbClr val="000000">
                      <a:alpha val="43137"/>
                    </a:srgbClr>
                  </a:outerShdw>
                </a:effectLst>
                <a:latin typeface="Tw Cen MT" pitchFamily="34" charset="0"/>
              </a:rPr>
              <a:t>-features</a:t>
            </a:r>
            <a:endParaRPr lang="en-US" sz="3600" dirty="0">
              <a:solidFill>
                <a:srgbClr val="FF0000"/>
              </a:solidFill>
              <a:effectLst>
                <a:outerShdw blurRad="38100" dist="38100" dir="2700000" algn="tl">
                  <a:srgbClr val="000000">
                    <a:alpha val="43137"/>
                  </a:srgbClr>
                </a:outerShdw>
              </a:effectLst>
              <a:latin typeface="Tw Cen MT" pitchFamily="34" charset="0"/>
            </a:endParaRPr>
          </a:p>
        </p:txBody>
      </p:sp>
      <p:sp>
        <p:nvSpPr>
          <p:cNvPr id="6" name="Rectangle 5"/>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2280349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1828800"/>
            <a:ext cx="9144000" cy="5029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Leather footwear</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Leather goods</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Furniture Upholstery (Padding)</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Automotive</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Luggage </a:t>
            </a:r>
            <a:r>
              <a:rPr lang="en-US" sz="3200" dirty="0">
                <a:solidFill>
                  <a:srgbClr val="002060"/>
                </a:solidFill>
                <a:effectLst>
                  <a:outerShdw blurRad="38100" dist="38100" dir="2700000" algn="tl">
                    <a:srgbClr val="000000">
                      <a:alpha val="43137"/>
                    </a:srgbClr>
                  </a:outerShdw>
                </a:effectLst>
              </a:rPr>
              <a:t>and travel </a:t>
            </a:r>
            <a:r>
              <a:rPr lang="en-US" sz="3200" dirty="0" smtClean="0">
                <a:solidFill>
                  <a:srgbClr val="002060"/>
                </a:solidFill>
                <a:effectLst>
                  <a:outerShdw blurRad="38100" dist="38100" dir="2700000" algn="tl">
                    <a:srgbClr val="000000">
                      <a:alpha val="43137"/>
                    </a:srgbClr>
                  </a:outerShdw>
                </a:effectLst>
              </a:rPr>
              <a:t>goods</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Outdoor </a:t>
            </a:r>
            <a:r>
              <a:rPr lang="en-US" sz="3200" dirty="0">
                <a:solidFill>
                  <a:srgbClr val="002060"/>
                </a:solidFill>
                <a:effectLst>
                  <a:outerShdw blurRad="38100" dist="38100" dir="2700000" algn="tl">
                    <a:srgbClr val="000000">
                      <a:alpha val="43137"/>
                    </a:srgbClr>
                  </a:outerShdw>
                </a:effectLst>
              </a:rPr>
              <a:t>goods and sports </a:t>
            </a:r>
            <a:r>
              <a:rPr lang="en-US" sz="3200" dirty="0" smtClean="0">
                <a:solidFill>
                  <a:srgbClr val="002060"/>
                </a:solidFill>
                <a:effectLst>
                  <a:outerShdw blurRad="38100" dist="38100" dir="2700000" algn="tl">
                    <a:srgbClr val="000000">
                      <a:alpha val="43137"/>
                    </a:srgbClr>
                  </a:outerShdw>
                </a:effectLst>
              </a:rPr>
              <a:t>equipment</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Protective footwear</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Filtration</a:t>
            </a:r>
          </a:p>
          <a:p>
            <a:pPr marL="457200" indent="-457200">
              <a:buFont typeface="Arial" charset="0"/>
              <a:buChar char="•"/>
            </a:pPr>
            <a:r>
              <a:rPr lang="en-US" sz="3200" dirty="0" smtClean="0">
                <a:solidFill>
                  <a:srgbClr val="002060"/>
                </a:solidFill>
                <a:effectLst>
                  <a:outerShdw blurRad="38100" dist="38100" dir="2700000" algn="tl">
                    <a:srgbClr val="000000">
                      <a:alpha val="43137"/>
                    </a:srgbClr>
                  </a:outerShdw>
                </a:effectLst>
              </a:rPr>
              <a:t>Computer </a:t>
            </a:r>
            <a:r>
              <a:rPr lang="en-US" sz="3200" dirty="0">
                <a:solidFill>
                  <a:srgbClr val="002060"/>
                </a:solidFill>
                <a:effectLst>
                  <a:outerShdw blurRad="38100" dist="38100" dir="2700000" algn="tl">
                    <a:srgbClr val="000000">
                      <a:alpha val="43137"/>
                    </a:srgbClr>
                  </a:outerShdw>
                </a:effectLst>
              </a:rPr>
              <a:t>contour stitching</a:t>
            </a:r>
          </a:p>
        </p:txBody>
      </p:sp>
      <p:sp>
        <p:nvSpPr>
          <p:cNvPr id="5" name="Rectangle 4"/>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TYPES</a:t>
            </a:r>
            <a:endParaRPr lang="en-US" sz="4400" dirty="0">
              <a:solidFill>
                <a:srgbClr val="002060"/>
              </a:solidFill>
              <a:effectLst>
                <a:outerShdw blurRad="38100" dist="38100" dir="2700000" algn="tl">
                  <a:srgbClr val="000000">
                    <a:alpha val="43137"/>
                  </a:srgbClr>
                </a:outerShdw>
              </a:effectLst>
            </a:endParaRPr>
          </a:p>
        </p:txBody>
      </p:sp>
      <p:sp>
        <p:nvSpPr>
          <p:cNvPr id="6" name="Rectangle 5"/>
          <p:cNvSpPr/>
          <p:nvPr/>
        </p:nvSpPr>
        <p:spPr>
          <a:xfrm>
            <a:off x="0" y="1143000"/>
            <a:ext cx="9144000" cy="533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rgbClr val="FF0000"/>
                </a:solidFill>
                <a:effectLst>
                  <a:outerShdw blurRad="38100" dist="38100" dir="2700000" algn="tl">
                    <a:srgbClr val="000000">
                      <a:alpha val="43137"/>
                    </a:srgbClr>
                  </a:outerShdw>
                </a:effectLst>
                <a:latin typeface="Tw Cen MT" pitchFamily="34" charset="0"/>
              </a:rPr>
              <a:t>NYLON-Uses</a:t>
            </a:r>
            <a:endParaRPr lang="en-US" sz="3200" dirty="0">
              <a:solidFill>
                <a:srgbClr val="FF0000"/>
              </a:solidFill>
              <a:effectLst>
                <a:outerShdw blurRad="38100" dist="38100" dir="2700000" algn="tl">
                  <a:srgbClr val="000000">
                    <a:alpha val="43137"/>
                  </a:srgbClr>
                </a:outerShdw>
              </a:effectLst>
              <a:latin typeface="Tw Cen MT" pitchFamily="34" charset="0"/>
            </a:endParaRPr>
          </a:p>
        </p:txBody>
      </p:sp>
    </p:spTree>
    <p:extLst>
      <p:ext uri="{BB962C8B-B14F-4D97-AF65-F5344CB8AC3E}">
        <p14:creationId xmlns:p14="http://schemas.microsoft.com/office/powerpoint/2010/main" val="27841518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7" name="Picture 5" descr="co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1295400"/>
            <a:ext cx="1066800" cy="2005781"/>
          </a:xfrm>
          <a:prstGeom prst="rect">
            <a:avLst/>
          </a:prstGeom>
          <a:noFill/>
          <a:extLst>
            <a:ext uri="{909E8E84-426E-40DD-AFC4-6F175D3DCCD1}">
              <a14:hiddenFill xmlns:a14="http://schemas.microsoft.com/office/drawing/2010/main">
                <a:solidFill>
                  <a:srgbClr val="FFFFFF"/>
                </a:solidFill>
              </a14:hiddenFill>
            </a:ext>
          </a:extLst>
        </p:spPr>
      </p:pic>
      <p:pic>
        <p:nvPicPr>
          <p:cNvPr id="38918" name="Picture 6" descr="polyes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4198815"/>
            <a:ext cx="1295400" cy="2125785"/>
          </a:xfrm>
          <a:prstGeom prst="rect">
            <a:avLst/>
          </a:prstGeom>
          <a:noFill/>
          <a:extLst>
            <a:ext uri="{909E8E84-426E-40DD-AFC4-6F175D3DCCD1}">
              <a14:hiddenFill xmlns:a14="http://schemas.microsoft.com/office/drawing/2010/main">
                <a:solidFill>
                  <a:srgbClr val="FFFFFF"/>
                </a:solidFill>
              </a14:hiddenFill>
            </a:ext>
          </a:extLst>
        </p:spPr>
      </p:pic>
      <p:pic>
        <p:nvPicPr>
          <p:cNvPr id="38919" name="Picture 7" descr="purple_sp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4079748"/>
            <a:ext cx="1600200" cy="2549652"/>
          </a:xfrm>
          <a:prstGeom prst="rect">
            <a:avLst/>
          </a:prstGeom>
          <a:noFill/>
          <a:extLst>
            <a:ext uri="{909E8E84-426E-40DD-AFC4-6F175D3DCCD1}">
              <a14:hiddenFill xmlns:a14="http://schemas.microsoft.com/office/drawing/2010/main">
                <a:solidFill>
                  <a:srgbClr val="FFFFFF"/>
                </a:solidFill>
              </a14:hiddenFill>
            </a:ext>
          </a:extLst>
        </p:spPr>
      </p:pic>
      <p:pic>
        <p:nvPicPr>
          <p:cNvPr id="38920" name="Picture 8" descr="spoo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8200" y="1381880"/>
            <a:ext cx="1600200" cy="192024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0" y="0"/>
            <a:ext cx="9144000" cy="990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002060"/>
                </a:solidFill>
                <a:effectLst>
                  <a:outerShdw blurRad="38100" dist="38100" dir="2700000" algn="tl">
                    <a:srgbClr val="000000">
                      <a:alpha val="43137"/>
                    </a:srgbClr>
                  </a:outerShdw>
                </a:effectLst>
              </a:rPr>
              <a:t>SEWING THREAD PUT-UPS</a:t>
            </a:r>
            <a:endParaRPr lang="en-US" sz="4400" dirty="0">
              <a:solidFill>
                <a:srgbClr val="002060"/>
              </a:solidFill>
              <a:effectLst>
                <a:outerShdw blurRad="38100" dist="38100" dir="2700000" algn="tl">
                  <a:srgbClr val="000000">
                    <a:alpha val="43137"/>
                  </a:srgbClr>
                </a:outerShdw>
              </a:effectLst>
            </a:endParaRPr>
          </a:p>
        </p:txBody>
      </p:sp>
      <p:sp>
        <p:nvSpPr>
          <p:cNvPr id="11" name="Rectangle 10"/>
          <p:cNvSpPr/>
          <p:nvPr/>
        </p:nvSpPr>
        <p:spPr>
          <a:xfrm>
            <a:off x="0" y="1143000"/>
            <a:ext cx="4171950" cy="5715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Tx/>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 Spool</a:t>
            </a:r>
            <a:endParaRPr lang="en-US" sz="32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endParaRPr lang="en-US" sz="10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 Cop</a:t>
            </a:r>
            <a:endParaRPr lang="en-US" sz="32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endParaRPr lang="en-US" sz="10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 Cones</a:t>
            </a:r>
            <a:endParaRPr lang="en-US" sz="32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endParaRPr lang="en-US" sz="10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 </a:t>
            </a:r>
            <a:r>
              <a:rPr lang="en-US" sz="3200" dirty="0" err="1" smtClean="0">
                <a:solidFill>
                  <a:srgbClr val="002060"/>
                </a:solidFill>
                <a:effectLst>
                  <a:outerShdw blurRad="38100" dist="38100" dir="2700000" algn="tl">
                    <a:srgbClr val="000000">
                      <a:alpha val="43137"/>
                    </a:srgbClr>
                  </a:outerShdw>
                </a:effectLst>
                <a:latin typeface="Tw Cen MT" pitchFamily="34" charset="0"/>
              </a:rPr>
              <a:t>Vicone</a:t>
            </a:r>
            <a:endParaRPr lang="en-US" sz="32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endParaRPr lang="en-US" sz="10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 Container</a:t>
            </a:r>
            <a:endParaRPr lang="en-US" sz="32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endParaRPr lang="en-US" sz="10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 Cocoons</a:t>
            </a:r>
            <a:endParaRPr lang="en-US" sz="32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endParaRPr lang="en-US" sz="1000" dirty="0">
              <a:solidFill>
                <a:srgbClr val="002060"/>
              </a:solidFill>
              <a:effectLst>
                <a:outerShdw blurRad="38100" dist="38100" dir="2700000" algn="tl">
                  <a:srgbClr val="000000">
                    <a:alpha val="43137"/>
                  </a:srgbClr>
                </a:outerShdw>
              </a:effectLst>
              <a:latin typeface="Tw Cen MT" pitchFamily="34" charset="0"/>
            </a:endParaRPr>
          </a:p>
          <a:p>
            <a:pPr>
              <a:buFontTx/>
              <a:buChar char="•"/>
            </a:pPr>
            <a:r>
              <a:rPr lang="en-US" sz="3200" dirty="0" smtClean="0">
                <a:solidFill>
                  <a:srgbClr val="002060"/>
                </a:solidFill>
                <a:effectLst>
                  <a:outerShdw blurRad="38100" dist="38100" dir="2700000" algn="tl">
                    <a:srgbClr val="000000">
                      <a:alpha val="43137"/>
                    </a:srgbClr>
                  </a:outerShdw>
                </a:effectLst>
                <a:latin typeface="Tw Cen MT" pitchFamily="34" charset="0"/>
              </a:rPr>
              <a:t> </a:t>
            </a:r>
            <a:r>
              <a:rPr lang="en-US" sz="3200" dirty="0" err="1" smtClean="0">
                <a:solidFill>
                  <a:srgbClr val="002060"/>
                </a:solidFill>
                <a:effectLst>
                  <a:outerShdw blurRad="38100" dist="38100" dir="2700000" algn="tl">
                    <a:srgbClr val="000000">
                      <a:alpha val="43137"/>
                    </a:srgbClr>
                  </a:outerShdw>
                </a:effectLst>
                <a:latin typeface="Tw Cen MT" pitchFamily="34" charset="0"/>
              </a:rPr>
              <a:t>Prewound</a:t>
            </a:r>
            <a:r>
              <a:rPr lang="en-US" sz="3200" dirty="0" smtClean="0">
                <a:solidFill>
                  <a:srgbClr val="002060"/>
                </a:solidFill>
                <a:effectLst>
                  <a:outerShdw blurRad="38100" dist="38100" dir="2700000" algn="tl">
                    <a:srgbClr val="000000">
                      <a:alpha val="43137"/>
                    </a:srgbClr>
                  </a:outerShdw>
                </a:effectLst>
                <a:latin typeface="Tw Cen MT" pitchFamily="34" charset="0"/>
              </a:rPr>
              <a:t> </a:t>
            </a:r>
            <a:r>
              <a:rPr lang="en-US" sz="3200" dirty="0">
                <a:solidFill>
                  <a:srgbClr val="002060"/>
                </a:solidFill>
                <a:effectLst>
                  <a:outerShdw blurRad="38100" dist="38100" dir="2700000" algn="tl">
                    <a:srgbClr val="000000">
                      <a:alpha val="43137"/>
                    </a:srgbClr>
                  </a:outerShdw>
                </a:effectLst>
                <a:latin typeface="Tw Cen MT" pitchFamily="34" charset="0"/>
              </a:rPr>
              <a:t>bobbins</a:t>
            </a:r>
          </a:p>
        </p:txBody>
      </p:sp>
      <p:sp>
        <p:nvSpPr>
          <p:cNvPr id="12" name="Rectangle 11"/>
          <p:cNvSpPr/>
          <p:nvPr/>
        </p:nvSpPr>
        <p:spPr>
          <a:xfrm>
            <a:off x="6553200" y="1145490"/>
            <a:ext cx="82449" cy="571251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a:effectLst>
                <a:outerShdw blurRad="38100" dist="38100" dir="2700000" algn="tl">
                  <a:srgbClr val="000000">
                    <a:alpha val="43137"/>
                  </a:srgbClr>
                </a:outerShdw>
              </a:effectLst>
            </a:endParaRPr>
          </a:p>
        </p:txBody>
      </p:sp>
      <p:sp>
        <p:nvSpPr>
          <p:cNvPr id="13" name="Rectangle 12"/>
          <p:cNvSpPr/>
          <p:nvPr/>
        </p:nvSpPr>
        <p:spPr>
          <a:xfrm>
            <a:off x="4343400" y="3660092"/>
            <a:ext cx="4800600" cy="851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a:effectLst>
                <a:outerShdw blurRad="38100" dist="38100" dir="2700000" algn="tl">
                  <a:srgbClr val="000000">
                    <a:alpha val="43137"/>
                  </a:srgbClr>
                </a:outerShdw>
              </a:effectLst>
            </a:endParaRPr>
          </a:p>
        </p:txBody>
      </p:sp>
      <p:sp>
        <p:nvSpPr>
          <p:cNvPr id="14" name="Rectangle 13"/>
          <p:cNvSpPr/>
          <p:nvPr/>
        </p:nvSpPr>
        <p:spPr>
          <a:xfrm>
            <a:off x="4343400" y="6772898"/>
            <a:ext cx="4800600" cy="123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a:effectLst>
                <a:outerShdw blurRad="38100" dist="38100" dir="2700000" algn="tl">
                  <a:srgbClr val="000000">
                    <a:alpha val="43137"/>
                  </a:srgbClr>
                </a:outerShdw>
              </a:effectLst>
            </a:endParaRPr>
          </a:p>
        </p:txBody>
      </p:sp>
      <p:sp>
        <p:nvSpPr>
          <p:cNvPr id="15" name="Rectangle 14"/>
          <p:cNvSpPr/>
          <p:nvPr/>
        </p:nvSpPr>
        <p:spPr>
          <a:xfrm>
            <a:off x="4343400" y="1149098"/>
            <a:ext cx="4800600" cy="851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a:effectLst>
                <a:outerShdw blurRad="38100" dist="38100" dir="2700000" algn="tl">
                  <a:srgbClr val="000000">
                    <a:alpha val="43137"/>
                  </a:srgbClr>
                </a:outerShdw>
              </a:effectLst>
            </a:endParaRPr>
          </a:p>
        </p:txBody>
      </p:sp>
      <p:sp>
        <p:nvSpPr>
          <p:cNvPr id="16" name="Rectangle 15"/>
          <p:cNvSpPr/>
          <p:nvPr/>
        </p:nvSpPr>
        <p:spPr>
          <a:xfrm>
            <a:off x="4343400" y="1183688"/>
            <a:ext cx="82449" cy="571251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417425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a:effectLst>
                <a:outerShdw blurRad="38100" dist="38100" dir="2700000" algn="tl">
                  <a:srgbClr val="000000">
                    <a:alpha val="43137"/>
                  </a:srgbClr>
                </a:outerShdw>
              </a:effectLst>
            </a:endParaRPr>
          </a:p>
        </p:txBody>
      </p:sp>
      <p:pic>
        <p:nvPicPr>
          <p:cNvPr id="7170" name="Picture 2" descr="http://www.coatsindustrial.com/en/images/Denim%20-%20Childrenswear_tcm35-657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5156202"/>
          </a:xfrm>
          <a:prstGeom prst="rect">
            <a:avLst/>
          </a:prstGeom>
          <a:noFill/>
          <a:extLst>
            <a:ext uri="{909E8E84-426E-40DD-AFC4-6F175D3DCCD1}">
              <a14:hiddenFill xmlns:a14="http://schemas.microsoft.com/office/drawing/2010/main">
                <a:solidFill>
                  <a:srgbClr val="FFFFFF"/>
                </a:solidFill>
              </a14:hiddenFill>
            </a:ext>
          </a:extLst>
        </p:spPr>
      </p:pic>
      <p:sp>
        <p:nvSpPr>
          <p:cNvPr id="64516" name="Text Box 4"/>
          <p:cNvSpPr txBox="1">
            <a:spLocks noChangeArrowheads="1"/>
          </p:cNvSpPr>
          <p:nvPr/>
        </p:nvSpPr>
        <p:spPr bwMode="auto">
          <a:xfrm>
            <a:off x="2895600" y="5562600"/>
            <a:ext cx="3021853" cy="769441"/>
          </a:xfrm>
          <a:prstGeom prst="rect">
            <a:avLst/>
          </a:prstGeom>
          <a:noFill/>
          <a:ln>
            <a:noFill/>
          </a:ln>
          <a:effectLst>
            <a:outerShdw dist="107763" dir="27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sz="4400" dirty="0">
                <a:solidFill>
                  <a:schemeClr val="bg1"/>
                </a:solidFill>
                <a:effectLst>
                  <a:outerShdw blurRad="38100" dist="38100" dir="2700000" algn="tl">
                    <a:srgbClr val="000000">
                      <a:alpha val="43137"/>
                    </a:srgbClr>
                  </a:outerShdw>
                </a:effectLst>
                <a:latin typeface="Tw Cen MT" pitchFamily="34" charset="0"/>
              </a:rPr>
              <a:t>THANK YOU</a:t>
            </a:r>
          </a:p>
        </p:txBody>
      </p:sp>
      <p:sp>
        <p:nvSpPr>
          <p:cNvPr id="2" name="TextBox 1"/>
          <p:cNvSpPr txBox="1"/>
          <p:nvPr/>
        </p:nvSpPr>
        <p:spPr>
          <a:xfrm>
            <a:off x="0" y="6488668"/>
            <a:ext cx="1512850" cy="369332"/>
          </a:xfrm>
          <a:prstGeom prst="rect">
            <a:avLst/>
          </a:prstGeom>
          <a:noFill/>
        </p:spPr>
        <p:txBody>
          <a:bodyPr wrap="none" rtlCol="0">
            <a:spAutoFit/>
          </a:bodyPr>
          <a:lstStyle/>
          <a:p>
            <a:r>
              <a:rPr lang="en-US" dirty="0" smtClean="0">
                <a:solidFill>
                  <a:schemeClr val="bg1"/>
                </a:solidFill>
                <a:effectLst>
                  <a:outerShdw blurRad="38100" dist="38100" dir="2700000" algn="tl">
                    <a:srgbClr val="000000">
                      <a:alpha val="43137"/>
                    </a:srgbClr>
                  </a:outerShdw>
                </a:effectLst>
              </a:rPr>
              <a:t>Source : Coats</a:t>
            </a:r>
            <a:endParaRPr lang="en-US"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331762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800</TotalTime>
  <Words>2402</Words>
  <Application>Microsoft Office PowerPoint</Application>
  <PresentationFormat>On-screen Show (4:3)</PresentationFormat>
  <Paragraphs>322</Paragraphs>
  <Slides>45</Slides>
  <Notes>0</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soft</dc:creator>
  <cp:lastModifiedBy>comp12</cp:lastModifiedBy>
  <cp:revision>97</cp:revision>
  <dcterms:created xsi:type="dcterms:W3CDTF">2013-08-21T10:32:28Z</dcterms:created>
  <dcterms:modified xsi:type="dcterms:W3CDTF">2013-12-26T10:53:01Z</dcterms:modified>
</cp:coreProperties>
</file>